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Default Extension="doc" ContentType="application/msword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5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272" r:id="rId10"/>
    <p:sldId id="273" r:id="rId11"/>
    <p:sldId id="312" r:id="rId12"/>
    <p:sldId id="279" r:id="rId13"/>
    <p:sldId id="274" r:id="rId14"/>
    <p:sldId id="280" r:id="rId15"/>
    <p:sldId id="322" r:id="rId16"/>
    <p:sldId id="276" r:id="rId17"/>
    <p:sldId id="277" r:id="rId18"/>
    <p:sldId id="314" r:id="rId19"/>
    <p:sldId id="295" r:id="rId20"/>
    <p:sldId id="311" r:id="rId21"/>
    <p:sldId id="278" r:id="rId22"/>
    <p:sldId id="281" r:id="rId23"/>
    <p:sldId id="283" r:id="rId24"/>
    <p:sldId id="292" r:id="rId25"/>
    <p:sldId id="293" r:id="rId26"/>
    <p:sldId id="294" r:id="rId27"/>
    <p:sldId id="304" r:id="rId28"/>
    <p:sldId id="297" r:id="rId29"/>
    <p:sldId id="303" r:id="rId30"/>
    <p:sldId id="298" r:id="rId31"/>
    <p:sldId id="301" r:id="rId32"/>
    <p:sldId id="309" r:id="rId33"/>
    <p:sldId id="310" r:id="rId34"/>
  </p:sldIdLst>
  <p:sldSz cx="9144000" cy="6858000" type="screen4x3"/>
  <p:notesSz cx="6858000" cy="9144000"/>
  <p:embeddedFontLst>
    <p:embeddedFont>
      <p:font typeface="Garamond" pitchFamily="18" charset="0"/>
      <p:regular r:id="rId37"/>
      <p:bold r:id="rId38"/>
      <p:italic r:id="rId39"/>
    </p:embeddedFont>
    <p:embeddedFont>
      <p:font typeface="Tahoma" pitchFamily="34" charset="0"/>
      <p:regular r:id="rId40"/>
      <p:bold r:id="rId41"/>
    </p:embeddedFont>
  </p:embeddedFontLst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042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66D5DF-2DAA-469D-A93C-8D2E8D22BB5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E396EE0-B426-41D1-9600-635E1D8ADC62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3F048-9C31-44D0-9B3F-9F5A130AB494}" type="slidenum">
              <a:rPr lang="en-AU" smtClean="0"/>
              <a:pPr/>
              <a:t>1</a:t>
            </a:fld>
            <a:endParaRPr lang="en-AU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D038A-1F6B-453F-83B9-E4C9E6267842}" type="slidenum">
              <a:rPr lang="en-AU" smtClean="0"/>
              <a:pPr/>
              <a:t>20</a:t>
            </a:fld>
            <a:endParaRPr lang="en-AU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9231B-5F8B-40E2-B05A-CF9E0EBCB8FC}" type="slidenum">
              <a:rPr lang="en-AU" smtClean="0"/>
              <a:pPr/>
              <a:t>21</a:t>
            </a:fld>
            <a:endParaRPr lang="en-AU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05CB1-C815-49A5-BBD9-5C386B930A0C}" type="slidenum">
              <a:rPr lang="en-AU" smtClean="0"/>
              <a:pPr/>
              <a:t>22</a:t>
            </a:fld>
            <a:endParaRPr lang="en-AU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008351-F959-46A6-A232-BD51E42ABDF2}" type="slidenum">
              <a:rPr lang="en-AU" smtClean="0"/>
              <a:pPr/>
              <a:t>23</a:t>
            </a:fld>
            <a:endParaRPr lang="en-AU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5A7FA8-9FAA-4717-BB2A-8FBE2A48C2CA}" type="slidenum">
              <a:rPr lang="en-AU" smtClean="0"/>
              <a:pPr/>
              <a:t>24</a:t>
            </a:fld>
            <a:endParaRPr lang="en-AU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692D2-D002-4954-BF30-832FA6DB3C6B}" type="slidenum">
              <a:rPr lang="en-AU" smtClean="0"/>
              <a:pPr/>
              <a:t>25</a:t>
            </a:fld>
            <a:endParaRPr lang="en-AU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5ABCAF-5404-430D-AE60-C28BC284BB01}" type="slidenum">
              <a:rPr lang="en-AU" smtClean="0"/>
              <a:pPr/>
              <a:t>26</a:t>
            </a:fld>
            <a:endParaRPr lang="en-AU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4E0909-B57C-423A-A83E-5AA5297F6F77}" type="slidenum">
              <a:rPr lang="en-AU" smtClean="0"/>
              <a:pPr/>
              <a:t>27</a:t>
            </a:fld>
            <a:endParaRPr lang="en-AU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D60853-E5E4-40AD-90C2-3EB3393E8533}" type="slidenum">
              <a:rPr lang="en-AU" smtClean="0"/>
              <a:pPr/>
              <a:t>28</a:t>
            </a:fld>
            <a:endParaRPr lang="en-AU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FE283-AC21-43B5-8FC7-34A202294FA4}" type="slidenum">
              <a:rPr lang="en-AU" smtClean="0"/>
              <a:pPr/>
              <a:t>29</a:t>
            </a:fld>
            <a:endParaRPr lang="en-AU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79F40D-9655-42A2-8890-B55244E824AD}" type="slidenum">
              <a:rPr lang="en-AU" smtClean="0"/>
              <a:pPr/>
              <a:t>9</a:t>
            </a:fld>
            <a:endParaRPr lang="en-AU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7371-8F0D-4394-B9DF-44FC0A72CC9D}" type="slidenum">
              <a:rPr lang="en-AU" smtClean="0"/>
              <a:pPr/>
              <a:t>30</a:t>
            </a:fld>
            <a:endParaRPr lang="en-AU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6AB33-E4E9-4D9A-B547-42E95066A225}" type="slidenum">
              <a:rPr lang="en-AU" smtClean="0"/>
              <a:pPr/>
              <a:t>31</a:t>
            </a:fld>
            <a:endParaRPr lang="en-AU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B3ECF-8807-4A96-8D9E-E9C12CB56BCE}" type="slidenum">
              <a:rPr lang="en-AU" smtClean="0"/>
              <a:pPr/>
              <a:t>32</a:t>
            </a:fld>
            <a:endParaRPr lang="en-AU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4F0086-B53C-4F0D-B80F-9E9F25B5B4CA}" type="slidenum">
              <a:rPr lang="en-AU" smtClean="0"/>
              <a:pPr/>
              <a:t>33</a:t>
            </a:fld>
            <a:endParaRPr lang="en-AU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C274C8-C052-458B-B06B-6C4531BCCB86}" type="slidenum">
              <a:rPr lang="en-AU" smtClean="0"/>
              <a:pPr/>
              <a:t>10</a:t>
            </a:fld>
            <a:endParaRPr lang="en-AU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7C1791-39ED-4549-9D86-6EE2F85A21E0}" type="slidenum">
              <a:rPr lang="en-AU" smtClean="0"/>
              <a:pPr/>
              <a:t>12</a:t>
            </a:fld>
            <a:endParaRPr lang="en-AU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1EB2FA-67FB-45C2-9854-D2F757E0EF8D}" type="slidenum">
              <a:rPr lang="en-AU" smtClean="0"/>
              <a:pPr/>
              <a:t>13</a:t>
            </a:fld>
            <a:endParaRPr lang="en-AU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BD44-ECCB-44E3-8240-D21F8FD565B2}" type="slidenum">
              <a:rPr lang="en-AU" smtClean="0"/>
              <a:pPr/>
              <a:t>14</a:t>
            </a:fld>
            <a:endParaRPr lang="en-AU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600AA8-83FB-496D-A44D-DEF23E5BD7D1}" type="slidenum">
              <a:rPr lang="en-AU" smtClean="0"/>
              <a:pPr/>
              <a:t>16</a:t>
            </a:fld>
            <a:endParaRPr lang="en-AU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86292-66F2-4D98-A5D7-7FC26E45C00E}" type="slidenum">
              <a:rPr lang="en-AU" smtClean="0"/>
              <a:pPr/>
              <a:t>17</a:t>
            </a:fld>
            <a:endParaRPr lang="en-AU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BDC14-7EEE-465F-BF83-0BED5C573669}" type="slidenum">
              <a:rPr lang="en-AU" smtClean="0"/>
              <a:pPr/>
              <a:t>19</a:t>
            </a:fld>
            <a:endParaRPr lang="en-AU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8513"/>
            <a:ext cx="4271962" cy="32035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6575"/>
            <a:ext cx="5026025" cy="38496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AU" alt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AU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6E87D-B3C0-4117-898C-4BE02DC36A94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71775" y="6243638"/>
            <a:ext cx="360045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C14F7-83F9-4999-A305-A3F83B880CE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85FD7-6C3F-4ADC-BE27-2DE3997FA199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6DF79-AF22-4432-8583-E2665F15C9C7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8D665-6615-4618-8477-7C93681AC3DE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3A8F-949E-4E4E-A6AB-9A9ABA35C96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2A7-351B-4EFF-8CAB-3460DD4142BF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5FC1F-A95B-427C-966A-2A1E5BE9161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4DAEE-CA52-49D5-B25F-90B88D469D94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84190-B3E2-4931-B7D9-91F6FF8D404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4D51A-E6CA-4B4C-A870-98CBA4909FDD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3CFCA-6FB3-4713-908E-25E0CE821D9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A1AC7-6FD8-43F5-A372-51F6279A119A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4F362-A739-43A6-902A-6CA04D2DD86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6D933-DB01-4802-8D8E-07795C98C943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70BE8-FF01-4104-B76F-123976FF560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932EC-8B6D-48D8-941E-935242A61E23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CE1BF-F562-4A7B-AB8A-6B3E532008E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12CD7-E82A-41FA-A0B5-A939A1DC2FF4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C66CB-40CF-4878-9BA2-48503C2F22B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D67AB-7FA4-4111-8DB4-B91B5F397275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A596-D96F-44D2-84DF-42B07EA9ECF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07A9A-BC7F-4394-B782-D3C0707961DF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2F773-DBEE-4003-81F7-2FDC625D5AB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4FAC7-D3FE-4207-995E-20D632829CED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AD221-B445-4FEB-BE14-021E3E76226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fld id="{C4C55F2A-E708-4C16-B4D7-9FB2F8D127B7}" type="datetime1">
              <a:rPr lang="en-GB"/>
              <a:pPr>
                <a:defRPr/>
              </a:pPr>
              <a:t>03/09/2007</a:t>
            </a:fld>
            <a:endParaRPr lang="en-AU" altLang="en-US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3213" y="6248400"/>
            <a:ext cx="3600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One-day Tutorial, CAMS'07, Bol, Croatia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fld id="{42FACED0-1264-437A-9DCD-D4EF6B672D4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2867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177" name="Picture 10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979613" y="6237288"/>
            <a:ext cx="12763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2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6084888" y="6237288"/>
            <a:ext cx="1644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wmf"/><Relationship Id="rId7" Type="http://schemas.openxmlformats.org/officeDocument/2006/relationships/hyperlink" Target="http://www.itk.ntnu.no/ansatte/Fossen_Thor/book/book.html" TargetMode="External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11" Type="http://schemas.openxmlformats.org/officeDocument/2006/relationships/image" Target="../media/image12.wmf"/><Relationship Id="rId5" Type="http://schemas.openxmlformats.org/officeDocument/2006/relationships/image" Target="../media/image8.wmf"/><Relationship Id="rId10" Type="http://schemas.openxmlformats.org/officeDocument/2006/relationships/image" Target="../media/image11.jpeg"/><Relationship Id="rId4" Type="http://schemas.openxmlformats.org/officeDocument/2006/relationships/image" Target="../media/image7.wmf"/><Relationship Id="rId9" Type="http://schemas.openxmlformats.org/officeDocument/2006/relationships/hyperlink" Target="http://www.marinecybernetics.com/books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wmf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wmf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wmf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5C39BFC-D805-4A0F-B604-4C5ED737D346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D7BF10-6EE2-4C4A-A53F-B3A5D75473AA}" type="slidenum">
              <a:rPr lang="en-AU" altLang="en-US" smtClean="0"/>
              <a:pPr/>
              <a:t>1</a:t>
            </a:fld>
            <a:endParaRPr lang="en-AU" altLang="en-US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341438"/>
            <a:ext cx="7694613" cy="2592387"/>
          </a:xfrm>
        </p:spPr>
        <p:txBody>
          <a:bodyPr/>
          <a:lstStyle/>
          <a:p>
            <a:pPr algn="ctr" eaLnBrk="1" hangingPunct="1"/>
            <a:r>
              <a:rPr lang="en-AU" sz="4600" smtClean="0"/>
              <a:t>Manoeuvring Models</a:t>
            </a:r>
            <a:r>
              <a:rPr lang="en-AU" sz="3400" smtClean="0"/>
              <a:t/>
            </a:r>
            <a:br>
              <a:rPr lang="en-AU" sz="3400" smtClean="0"/>
            </a:br>
            <a:r>
              <a:rPr lang="en-AU" sz="3400" smtClean="0"/>
              <a:t/>
            </a:r>
            <a:br>
              <a:rPr lang="en-AU" sz="3400" smtClean="0"/>
            </a:br>
            <a:r>
              <a:rPr lang="en-AU" sz="3400" smtClean="0"/>
              <a:t>(Module 4)</a:t>
            </a:r>
          </a:p>
        </p:txBody>
      </p:sp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63" y="5300663"/>
            <a:ext cx="2320925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285875" y="4005263"/>
            <a:ext cx="381635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 sz="2800"/>
              <a:t>Dr Tristan Perez 	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/>
              <a:t>Centre for Complex Dynamic Systems and Control (CDSC)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4572000" y="4005263"/>
            <a:ext cx="4071938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 sz="2800"/>
              <a:t>Professor Thor I Fossen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/>
              <a:t>Department of Engineering Cybernetics</a:t>
            </a:r>
          </a:p>
        </p:txBody>
      </p:sp>
      <p:pic>
        <p:nvPicPr>
          <p:cNvPr id="9225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5445125"/>
            <a:ext cx="2436813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Text Box 14"/>
          <p:cNvSpPr txBox="1">
            <a:spLocks noChangeArrowheads="1"/>
          </p:cNvSpPr>
          <p:nvPr/>
        </p:nvSpPr>
        <p:spPr bwMode="auto">
          <a:xfrm>
            <a:off x="2143125" y="3286125"/>
            <a:ext cx="6000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400"/>
              <a:t>Prepared together with Andrew Ross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854F0B0-64BD-4DE8-8E8E-03E624FFE00F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0630C2-7358-4B42-8590-04F31CAEBD44}" type="slidenum">
              <a:rPr lang="en-AU" altLang="en-US" smtClean="0"/>
              <a:pPr/>
              <a:t>10</a:t>
            </a:fld>
            <a:endParaRPr lang="en-AU" altLang="en-US" smtClean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Parameterisations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813" y="1643063"/>
            <a:ext cx="8143875" cy="3589337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2200" dirty="0" smtClean="0"/>
              <a:t>Two types of parameterisations for the hydrodynamic forces are generally used in classical manoeuvring theory:</a:t>
            </a:r>
            <a:br>
              <a:rPr lang="en-AU" sz="2200" dirty="0" smtClean="0"/>
            </a:br>
            <a:endParaRPr lang="en-AU" sz="2200" dirty="0" smtClean="0"/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AU" sz="2200" dirty="0" smtClean="0">
                <a:solidFill>
                  <a:schemeClr val="accent5">
                    <a:lumMod val="50000"/>
                  </a:schemeClr>
                </a:solidFill>
              </a:rPr>
              <a:t>Truncated Taylor-series expansions: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AU" sz="2200" dirty="0" smtClean="0"/>
              <a:t>Davison and </a:t>
            </a:r>
            <a:r>
              <a:rPr lang="en-AU" sz="2200" dirty="0" err="1" smtClean="0"/>
              <a:t>Shiff</a:t>
            </a:r>
            <a:r>
              <a:rPr lang="en-AU" sz="2200" dirty="0" smtClean="0"/>
              <a:t> (1946): 1st-order (linear) terms.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AU" sz="2200" dirty="0" err="1" smtClean="0"/>
              <a:t>Abkowitz</a:t>
            </a:r>
            <a:r>
              <a:rPr lang="en-AU" sz="2200" dirty="0" smtClean="0"/>
              <a:t> (1964): odd terms up to 3</a:t>
            </a:r>
            <a:r>
              <a:rPr lang="en-AU" sz="2200" baseline="30000" dirty="0" smtClean="0"/>
              <a:t>rd</a:t>
            </a:r>
            <a:r>
              <a:rPr lang="en-AU" sz="2200" dirty="0" smtClean="0"/>
              <a:t>  order.</a:t>
            </a:r>
          </a:p>
          <a:p>
            <a:pPr marL="990600" lvl="1" indent="-5334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AU" sz="2200" dirty="0" smtClean="0"/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AU" sz="22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AU" sz="2200" baseline="30000" dirty="0" smtClean="0">
                <a:solidFill>
                  <a:schemeClr val="accent5">
                    <a:lumMod val="50000"/>
                  </a:schemeClr>
                </a:solidFill>
              </a:rPr>
              <a:t>nd</a:t>
            </a:r>
            <a:r>
              <a:rPr lang="en-AU" sz="2200" dirty="0" smtClean="0">
                <a:solidFill>
                  <a:schemeClr val="accent5">
                    <a:lumMod val="50000"/>
                  </a:schemeClr>
                </a:solidFill>
              </a:rPr>
              <a:t> -order modulus</a:t>
            </a:r>
          </a:p>
          <a:p>
            <a:pPr marL="990600" lvl="1" indent="-533400" algn="just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AU" sz="2200" dirty="0" err="1" smtClean="0"/>
              <a:t>Fedyaevsky</a:t>
            </a:r>
            <a:r>
              <a:rPr lang="en-AU" sz="2200" dirty="0" smtClean="0"/>
              <a:t> and </a:t>
            </a:r>
            <a:r>
              <a:rPr lang="en-AU" sz="2200" dirty="0" err="1" smtClean="0"/>
              <a:t>Sobolev</a:t>
            </a:r>
            <a:r>
              <a:rPr lang="en-AU" sz="2200" dirty="0" smtClean="0"/>
              <a:t> (1963) 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AU" sz="2200" dirty="0" err="1" smtClean="0"/>
              <a:t>Norrbin</a:t>
            </a:r>
            <a:r>
              <a:rPr lang="en-AU" sz="2200" dirty="0" smtClean="0"/>
              <a:t> (1970)</a:t>
            </a:r>
          </a:p>
          <a:p>
            <a:pPr marL="990600" lvl="1" indent="-5334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AU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428625" y="277813"/>
            <a:ext cx="8501063" cy="1139825"/>
          </a:xfrm>
        </p:spPr>
        <p:txBody>
          <a:bodyPr/>
          <a:lstStyle/>
          <a:p>
            <a:r>
              <a:rPr lang="en-AU" dirty="0" smtClean="0"/>
              <a:t>Parameterisations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85875"/>
            <a:ext cx="4038600" cy="45307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accent5">
                    <a:lumMod val="5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-order modulus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5875"/>
            <a:ext cx="4038600" cy="45307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Taylor-series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079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73EFA83-5643-4EEB-AFCC-B575C61437C2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308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308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3122E1-1E10-420E-B81D-CC33F47E9CE6}" type="slidenum">
              <a:rPr lang="en-AU" altLang="en-US" smtClean="0"/>
              <a:pPr/>
              <a:t>11</a:t>
            </a:fld>
            <a:endParaRPr lang="en-AU" altLang="en-US" smtClean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71500" y="2043113"/>
          <a:ext cx="3695700" cy="1714500"/>
        </p:xfrm>
        <a:graphic>
          <a:graphicData uri="http://schemas.openxmlformats.org/presentationml/2006/ole">
            <p:oleObj spid="_x0000_s3074" name="Equation" r:id="rId3" imgW="2158920" imgH="1002960" progId="Equation.3">
              <p:embed/>
            </p:oleObj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4929188" y="1857375"/>
          <a:ext cx="3946525" cy="1714500"/>
        </p:xfrm>
        <a:graphic>
          <a:graphicData uri="http://schemas.openxmlformats.org/presentationml/2006/ole">
            <p:oleObj spid="_x0000_s3075" name="Equation" r:id="rId4" imgW="2133360" imgH="927000" progId="Equation.3">
              <p:embed/>
            </p:oleObj>
          </a:graphicData>
        </a:graphic>
      </p:graphicFrame>
      <p:pic>
        <p:nvPicPr>
          <p:cNvPr id="3082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3" y="3929063"/>
            <a:ext cx="3144837" cy="221456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08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5" y="3937000"/>
            <a:ext cx="3133725" cy="22066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D2514BA-71FA-4CAC-B00C-02A736143AB3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218EF3-773A-4C59-A753-9B7412FD3643}" type="slidenum">
              <a:rPr lang="en-AU" altLang="en-US" smtClean="0"/>
              <a:pPr/>
              <a:t>12</a:t>
            </a:fld>
            <a:endParaRPr lang="en-AU" altLang="en-US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Parameterisations</a:t>
            </a:r>
            <a:endParaRPr 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7920038" cy="4681538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AU" sz="2600" dirty="0" smtClean="0"/>
              <a:t>As commented by </a:t>
            </a:r>
            <a:r>
              <a:rPr lang="en-AU" sz="2600" i="1" dirty="0" smtClean="0"/>
              <a:t>Clarke (2003), </a:t>
            </a:r>
          </a:p>
          <a:p>
            <a:pPr marL="609600" indent="-609600" eaLnBrk="1" hangingPunct="1">
              <a:buFont typeface="Wingdings" pitchFamily="2" charset="2"/>
              <a:buNone/>
            </a:pPr>
            <a:endParaRPr lang="en-AU" sz="2600" dirty="0" smtClean="0"/>
          </a:p>
          <a:p>
            <a:pPr marL="609600" indent="-609600" eaLnBrk="1" hangingPunct="1"/>
            <a:r>
              <a:rPr lang="en-AU" sz="2600" dirty="0" smtClean="0"/>
              <a:t>Taylor expansions give rise to a smooth representation of the forces, but have no physical meaning.</a:t>
            </a:r>
          </a:p>
          <a:p>
            <a:pPr marL="609600" indent="-609600" eaLnBrk="1" hangingPunct="1">
              <a:buFont typeface="Wingdings" pitchFamily="2" charset="2"/>
              <a:buNone/>
            </a:pPr>
            <a:endParaRPr lang="en-AU" sz="2600" dirty="0" smtClean="0"/>
          </a:p>
          <a:p>
            <a:pPr marL="609600" indent="-609600" eaLnBrk="1" hangingPunct="1"/>
            <a:r>
              <a:rPr lang="en-AU" sz="2600" dirty="0" smtClean="0"/>
              <a:t>2</a:t>
            </a:r>
            <a:r>
              <a:rPr lang="en-AU" sz="2600" baseline="30000" dirty="0" smtClean="0"/>
              <a:t>nd-</a:t>
            </a:r>
            <a:r>
              <a:rPr lang="en-AU" sz="2600" dirty="0" smtClean="0"/>
              <a:t>order modulus expansions represent well the hydrodynamic forces at angles of incidence: </a:t>
            </a:r>
            <a:r>
              <a:rPr lang="en-AU" sz="2600" u="sng" dirty="0" smtClean="0"/>
              <a:t>cross-flow drag</a:t>
            </a:r>
            <a:r>
              <a:rPr lang="en-AU" sz="2600" dirty="0" smtClean="0"/>
              <a:t>.</a:t>
            </a:r>
          </a:p>
          <a:p>
            <a:pPr marL="990600" lvl="1" indent="-533400" eaLnBrk="1" hangingPunct="1">
              <a:buFont typeface="Wingdings" pitchFamily="2" charset="2"/>
              <a:buNone/>
            </a:pPr>
            <a:endParaRPr lang="en-AU" sz="22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BE83728-6E6D-41CD-A06F-43FABC87D3EF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410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410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BE0AE8-C11B-4170-BE17-5F6EE8CE75BE}" type="slidenum">
              <a:rPr lang="en-AU" altLang="en-US" smtClean="0"/>
              <a:pPr/>
              <a:t>13</a:t>
            </a:fld>
            <a:endParaRPr lang="en-AU" altLang="en-US" smtClean="0"/>
          </a:p>
        </p:txBody>
      </p:sp>
      <p:sp>
        <p:nvSpPr>
          <p:cNvPr id="410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229600" cy="1139825"/>
          </a:xfrm>
        </p:spPr>
        <p:txBody>
          <a:bodyPr/>
          <a:lstStyle/>
          <a:p>
            <a:pPr eaLnBrk="1" hangingPunct="1"/>
            <a:r>
              <a:rPr lang="en-AU" dirty="0" smtClean="0"/>
              <a:t>Taylor-Series Expansions</a:t>
            </a:r>
          </a:p>
        </p:txBody>
      </p:sp>
      <p:sp>
        <p:nvSpPr>
          <p:cNvPr id="4106" name="Rectangle 4"/>
          <p:cNvSpPr>
            <a:spLocks noChangeArrowheads="1"/>
          </p:cNvSpPr>
          <p:nvPr/>
        </p:nvSpPr>
        <p:spPr bwMode="auto">
          <a:xfrm>
            <a:off x="323850" y="3643313"/>
            <a:ext cx="8253413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 sz="2600"/>
              <a:t>Where the partial derivatives are taken at an equilibrium: 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1214438" y="1285875"/>
          <a:ext cx="6427787" cy="1028700"/>
        </p:xfrm>
        <a:graphic>
          <a:graphicData uri="http://schemas.openxmlformats.org/presentationml/2006/ole">
            <p:oleObj spid="_x0000_s4098" name="Equation" r:id="rId4" imgW="2920680" imgH="431640" progId="Equation.3">
              <p:embed/>
            </p:oleObj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/>
        </p:nvGraphicFramePr>
        <p:xfrm>
          <a:off x="4429125" y="4857750"/>
          <a:ext cx="3486150" cy="565150"/>
        </p:xfrm>
        <a:graphic>
          <a:graphicData uri="http://schemas.openxmlformats.org/presentationml/2006/ole">
            <p:oleObj spid="_x0000_s4099" name="Equation" r:id="rId5" imgW="1612800" imgH="241200" progId="Equation.3">
              <p:embed/>
            </p:oleObj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1701800" y="2500313"/>
          <a:ext cx="1941513" cy="539750"/>
        </p:xfrm>
        <a:graphic>
          <a:graphicData uri="http://schemas.openxmlformats.org/presentationml/2006/ole">
            <p:oleObj spid="_x0000_s4100" name="Equation" r:id="rId6" imgW="939600" imgH="241200" progId="Equation.3">
              <p:embed/>
            </p:oleObj>
          </a:graphicData>
        </a:graphic>
      </p:graphicFrame>
      <p:graphicFrame>
        <p:nvGraphicFramePr>
          <p:cNvPr id="4101" name="Object 8"/>
          <p:cNvGraphicFramePr>
            <a:graphicFrameLocks noChangeAspect="1"/>
          </p:cNvGraphicFramePr>
          <p:nvPr/>
        </p:nvGraphicFramePr>
        <p:xfrm>
          <a:off x="1571625" y="4845050"/>
          <a:ext cx="1919288" cy="539750"/>
        </p:xfrm>
        <a:graphic>
          <a:graphicData uri="http://schemas.openxmlformats.org/presentationml/2006/ole">
            <p:oleObj spid="_x0000_s4101" name="Equation" r:id="rId7" imgW="927000" imgH="241200" progId="Equation.3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D3ABE8A-B4E8-4774-8EFA-0ADDB9A41418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159BA7-D885-474D-97C4-15D756B5D065}" type="slidenum">
              <a:rPr lang="en-AU" altLang="en-US" smtClean="0"/>
              <a:pPr/>
              <a:t>14</a:t>
            </a:fld>
            <a:endParaRPr lang="en-AU" altLang="en-US" dirty="0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Model of Abkowitz (1964) </a:t>
            </a:r>
          </a:p>
        </p:txBody>
      </p:sp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1196975"/>
            <a:ext cx="5473700" cy="458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357938" y="1773238"/>
            <a:ext cx="2786062" cy="3227387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The coefficients are called hydrodynamic derivatives.</a:t>
            </a:r>
          </a:p>
          <a:p>
            <a:pPr eaLnBrk="1" hangingPunct="1">
              <a:buFont typeface="Wingdings" pitchFamily="2" charset="2"/>
              <a:buNone/>
            </a:pPr>
            <a:endParaRPr lang="en-US" sz="1800" smtClean="0"/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Many terms are set to zero by exploiting physically properties. If not, there will thousands of coefficients.</a:t>
            </a:r>
          </a:p>
          <a:p>
            <a:pPr eaLnBrk="1" hangingPunct="1">
              <a:buFont typeface="Wingdings" pitchFamily="2" charset="2"/>
              <a:buNone/>
            </a:pPr>
            <a:endParaRPr lang="en-US" sz="1800" smtClean="0"/>
          </a:p>
          <a:p>
            <a:pPr eaLnBrk="1" hangingPunct="1">
              <a:buFont typeface="Wingdings" pitchFamily="2" charset="2"/>
              <a:buNone/>
            </a:pPr>
            <a:endParaRPr lang="en-US" sz="180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8412162" cy="1143000"/>
          </a:xfrm>
        </p:spPr>
        <p:txBody>
          <a:bodyPr/>
          <a:lstStyle/>
          <a:p>
            <a:r>
              <a:rPr lang="en-US" smtClean="0"/>
              <a:t>Model of Norrbin (1970)</a:t>
            </a:r>
          </a:p>
        </p:txBody>
      </p:sp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143000"/>
            <a:ext cx="703897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1D3ABE8A-B4E8-4774-8EFA-0ADDB9A41418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A7159BA7-D885-474D-97C4-15D756B5D065}" type="slidenum">
              <a:rPr lang="en-AU" altLang="en-US" smtClean="0"/>
              <a:pPr/>
              <a:t>15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C532794-33C0-442E-9BD7-C809F7854CF4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2ECD89-AF17-45CB-AE2B-9F1C3C1712C4}" type="slidenum">
              <a:rPr lang="en-AU" altLang="en-US" smtClean="0"/>
              <a:pPr/>
              <a:t>16</a:t>
            </a:fld>
            <a:endParaRPr lang="en-AU" altLang="en-US" smtClean="0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706563"/>
            <a:ext cx="5665788" cy="4365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8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162925" cy="1143000"/>
          </a:xfrm>
        </p:spPr>
        <p:txBody>
          <a:bodyPr/>
          <a:lstStyle/>
          <a:p>
            <a:pPr eaLnBrk="1" hangingPunct="1"/>
            <a:r>
              <a:rPr lang="nb-NO" dirty="0" smtClean="0"/>
              <a:t>2nd-Order </a:t>
            </a:r>
            <a:r>
              <a:rPr lang="nb-NO" dirty="0" err="1" smtClean="0"/>
              <a:t>Modulus</a:t>
            </a:r>
            <a:endParaRPr lang="en-US" dirty="0" smtClean="0"/>
          </a:p>
        </p:txBody>
      </p:sp>
      <p:sp>
        <p:nvSpPr>
          <p:cNvPr id="2048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125538"/>
            <a:ext cx="7993062" cy="5143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nb-NO" sz="2500" smtClean="0"/>
              <a:t>From Blanke and Christiansen (1986):</a:t>
            </a:r>
            <a:endParaRPr lang="en-US" sz="250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2F3DBDC-2469-4E33-B4DF-0DBCC30A1894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22FB47-6073-46F0-B2C8-3C1C07AADBC8}" type="slidenum">
              <a:rPr lang="en-AU" altLang="en-US" smtClean="0"/>
              <a:pPr/>
              <a:t>17</a:t>
            </a:fld>
            <a:endParaRPr lang="en-AU" altLang="en-US" smtClean="0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60350"/>
            <a:ext cx="8858280" cy="1143000"/>
          </a:xfrm>
        </p:spPr>
        <p:txBody>
          <a:bodyPr/>
          <a:lstStyle/>
          <a:p>
            <a:pPr eaLnBrk="1" hangingPunct="1"/>
            <a:r>
              <a:rPr lang="en-AU" sz="3600" dirty="0" smtClean="0"/>
              <a:t>Measurement of Hydrodynamic Derivatives</a:t>
            </a:r>
          </a:p>
        </p:txBody>
      </p:sp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1484313"/>
            <a:ext cx="3000375" cy="167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1511" name="Rectangle 4"/>
          <p:cNvSpPr>
            <a:spLocks noChangeArrowheads="1"/>
          </p:cNvSpPr>
          <p:nvPr/>
        </p:nvSpPr>
        <p:spPr bwMode="auto">
          <a:xfrm>
            <a:off x="539750" y="1196975"/>
            <a:ext cx="5556250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 Experiments with model tests.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 Full scale sea trials and system identification.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Theoretical prediction methods.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Regression analysis results from similar designs.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65000"/>
              <a:buFontTx/>
              <a:buAutoNum type="arabicPeriod"/>
            </a:pPr>
            <a:endParaRPr lang="en-AU" sz="1600" dirty="0"/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AU" sz="1600" dirty="0"/>
              <a:t>Model tests</a:t>
            </a:r>
            <a:r>
              <a:rPr lang="en-AU" sz="1600" i="1" dirty="0"/>
              <a:t> </a:t>
            </a:r>
            <a:r>
              <a:rPr lang="en-AU" sz="1600" dirty="0"/>
              <a:t>that can be performed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65000"/>
            </a:pPr>
            <a:endParaRPr lang="en-AU" sz="1600" dirty="0"/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Straight line in a towing tank,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Rotating arm,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Planar motion mechanism PMM,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Oscillator tests,</a:t>
            </a:r>
          </a:p>
          <a:p>
            <a:pPr marL="609600" indent="-609600">
              <a:spcBef>
                <a:spcPct val="20000"/>
              </a:spcBef>
              <a:buClr>
                <a:schemeClr val="accent1"/>
              </a:buClr>
              <a:buSzPct val="200000"/>
              <a:buFont typeface="Wingdings" pitchFamily="2" charset="2"/>
              <a:buChar char="§"/>
            </a:pPr>
            <a:r>
              <a:rPr lang="en-AU" sz="1600" dirty="0"/>
              <a:t>Free running (radio controlled).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AU" sz="1500" dirty="0"/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7019925" y="1052513"/>
            <a:ext cx="85407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>
                <a:solidFill>
                  <a:srgbClr val="0000FF"/>
                </a:solidFill>
                <a:latin typeface="Times New Roman" pitchFamily="18" charset="0"/>
              </a:rPr>
              <a:t>PMM</a:t>
            </a:r>
            <a:endParaRPr lang="en-US" sz="20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2151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3800" y="3644900"/>
            <a:ext cx="3805238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115888"/>
            <a:ext cx="7772400" cy="1143000"/>
          </a:xfrm>
        </p:spPr>
        <p:txBody>
          <a:bodyPr/>
          <a:lstStyle/>
          <a:p>
            <a:r>
              <a:rPr lang="en-US" dirty="0" smtClean="0"/>
              <a:t>Experimental Methods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928688" y="928688"/>
          <a:ext cx="6072187" cy="4802187"/>
        </p:xfrm>
        <a:graphic>
          <a:graphicData uri="http://schemas.openxmlformats.org/presentationml/2006/ole">
            <p:oleObj spid="_x0000_s5122" name="Document" r:id="rId3" imgW="5220360" imgH="4128120" progId="Word.Document.8">
              <p:embed/>
            </p:oleObj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85813" y="5810250"/>
            <a:ext cx="408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spAutoFit/>
          </a:bodyPr>
          <a:lstStyle/>
          <a:p>
            <a:pPr algn="ctr"/>
            <a:r>
              <a:rPr lang="en-GB" sz="1600" b="1" i="1">
                <a:solidFill>
                  <a:schemeClr val="tx2"/>
                </a:solidFill>
              </a:rPr>
              <a:t>Model testing in Peerlesspool in London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1D3ABE8A-B4E8-4774-8EFA-0ADDB9A41418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A7159BA7-D885-474D-97C4-15D756B5D065}" type="slidenum">
              <a:rPr lang="en-AU" altLang="en-US" smtClean="0"/>
              <a:pPr/>
              <a:t>18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AF273A-A43F-4406-BD18-4028AF39C828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21B924-E137-4BB8-AE96-DB7DC7B88E61}" type="slidenum">
              <a:rPr lang="en-AU" altLang="en-US" smtClean="0"/>
              <a:pPr/>
              <a:t>19</a:t>
            </a:fld>
            <a:endParaRPr lang="en-AU" altLang="en-US" smtClean="0"/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60350"/>
            <a:ext cx="8858280" cy="1143000"/>
          </a:xfrm>
        </p:spPr>
        <p:txBody>
          <a:bodyPr/>
          <a:lstStyle/>
          <a:p>
            <a:pPr eaLnBrk="1" hangingPunct="1"/>
            <a:r>
              <a:rPr lang="en-AU" sz="3600" dirty="0" smtClean="0"/>
              <a:t>Measurement of Hydrodynamic Derivatives</a:t>
            </a:r>
          </a:p>
        </p:txBody>
      </p:sp>
      <p:pic>
        <p:nvPicPr>
          <p:cNvPr id="2253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1176338"/>
            <a:ext cx="4300537" cy="461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5" name="Text Box 9"/>
          <p:cNvSpPr txBox="1">
            <a:spLocks noChangeArrowheads="1"/>
          </p:cNvSpPr>
          <p:nvPr/>
        </p:nvSpPr>
        <p:spPr bwMode="auto">
          <a:xfrm>
            <a:off x="900113" y="1268413"/>
            <a:ext cx="165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/>
              <a:t>Rotating arm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ChangeArrowheads="1"/>
          </p:cNvSpPr>
          <p:nvPr/>
        </p:nvSpPr>
        <p:spPr bwMode="auto">
          <a:xfrm>
            <a:off x="539750" y="4606925"/>
            <a:ext cx="4460875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- body velocities:</a:t>
            </a:r>
          </a:p>
          <a:p>
            <a:r>
              <a:rPr lang="en-US" sz="1600" dirty="0"/>
              <a:t>- position and Euler angles:</a:t>
            </a:r>
          </a:p>
          <a:p>
            <a:pPr>
              <a:buFontTx/>
              <a:buChar char="-"/>
            </a:pPr>
            <a:r>
              <a:rPr lang="en-US" sz="1600" b="1" dirty="0"/>
              <a:t> M, C </a:t>
            </a:r>
            <a:r>
              <a:rPr lang="en-US" sz="1600" dirty="0"/>
              <a:t>and </a:t>
            </a:r>
            <a:r>
              <a:rPr lang="en-US" sz="1600" b="1" dirty="0"/>
              <a:t>D </a:t>
            </a:r>
            <a:r>
              <a:rPr lang="en-US" sz="1600" dirty="0"/>
              <a:t>denote the system inertia, 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 err="1"/>
              <a:t>Coriolis</a:t>
            </a:r>
            <a:r>
              <a:rPr lang="en-US" sz="1600" dirty="0"/>
              <a:t> and damping matrices</a:t>
            </a:r>
          </a:p>
          <a:p>
            <a:pPr>
              <a:buFontTx/>
              <a:buChar char="-"/>
            </a:pPr>
            <a:r>
              <a:rPr lang="en-US" sz="1600" b="1" dirty="0"/>
              <a:t> g </a:t>
            </a:r>
            <a:r>
              <a:rPr lang="en-US" sz="1600" dirty="0"/>
              <a:t>is a vector of gravitational and buoyancy </a:t>
            </a:r>
            <a:br>
              <a:rPr lang="en-US" sz="1600" dirty="0"/>
            </a:br>
            <a:r>
              <a:rPr lang="en-US" sz="1600" dirty="0"/>
              <a:t>  forces and moments</a:t>
            </a:r>
            <a:endParaRPr lang="en-US" sz="1600" b="1" dirty="0"/>
          </a:p>
        </p:txBody>
      </p:sp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3286125" y="2143125"/>
            <a:ext cx="5476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 - </a:t>
            </a:r>
            <a:r>
              <a:rPr lang="en-US" sz="1600" b="1"/>
              <a:t>q</a:t>
            </a:r>
            <a:r>
              <a:rPr lang="en-US" sz="1600"/>
              <a:t> is a vector of joint angles</a:t>
            </a:r>
          </a:p>
          <a:p>
            <a:r>
              <a:rPr lang="en-US" sz="1600"/>
              <a:t> -     is a vector of torque </a:t>
            </a:r>
          </a:p>
          <a:p>
            <a:r>
              <a:rPr lang="en-US" sz="1600"/>
              <a:t> - </a:t>
            </a:r>
            <a:r>
              <a:rPr lang="en-US" sz="1600" b="1"/>
              <a:t>M</a:t>
            </a:r>
            <a:r>
              <a:rPr lang="en-US" sz="1600"/>
              <a:t> and </a:t>
            </a:r>
            <a:r>
              <a:rPr lang="en-US" sz="1600" b="1"/>
              <a:t>C</a:t>
            </a:r>
            <a:r>
              <a:rPr lang="en-US" sz="1600"/>
              <a:t> are the system inertia and Coriolis matrices  </a:t>
            </a:r>
          </a:p>
        </p:txBody>
      </p:sp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428625" y="0"/>
            <a:ext cx="86439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Vectorial</a:t>
            </a: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Representation </a:t>
            </a: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 </a:t>
            </a:r>
            <a:r>
              <a:rPr lang="en-US" sz="4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Ships</a:t>
            </a:r>
            <a:endParaRPr lang="en-US" sz="4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5749" name="Rectangle 5"/>
          <p:cNvSpPr>
            <a:spLocks noChangeArrowheads="1"/>
          </p:cNvSpPr>
          <p:nvPr/>
        </p:nvSpPr>
        <p:spPr bwMode="auto">
          <a:xfrm>
            <a:off x="587375" y="1214438"/>
            <a:ext cx="5411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hlink"/>
                </a:solidFill>
                <a:latin typeface="+mn-lt"/>
              </a:rPr>
              <a:t>From robotics to ship modeling (Fossen 1991)</a:t>
            </a:r>
          </a:p>
        </p:txBody>
      </p:sp>
      <p:sp>
        <p:nvSpPr>
          <p:cNvPr id="415750" name="Rectangle 6"/>
          <p:cNvSpPr>
            <a:spLocks noChangeArrowheads="1"/>
          </p:cNvSpPr>
          <p:nvPr/>
        </p:nvSpPr>
        <p:spPr bwMode="auto">
          <a:xfrm>
            <a:off x="571500" y="1633538"/>
            <a:ext cx="457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Consider the classical robot manipulator model:</a:t>
            </a:r>
          </a:p>
        </p:txBody>
      </p:sp>
      <p:pic>
        <p:nvPicPr>
          <p:cNvPr id="4157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2305050"/>
            <a:ext cx="2374900" cy="33813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571500" y="2997200"/>
            <a:ext cx="82867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This model structure can be used as foundation to write the 6 DOF marine vessel equations of motion in a compact </a:t>
            </a:r>
            <a:r>
              <a:rPr lang="en-US" i="1"/>
              <a:t>vectorial</a:t>
            </a:r>
            <a:r>
              <a:rPr lang="en-US"/>
              <a:t> setting (</a:t>
            </a:r>
            <a:r>
              <a:rPr lang="en-US" b="1"/>
              <a:t>Fossen 1994, 2002</a:t>
            </a:r>
            <a:r>
              <a:rPr lang="en-US"/>
              <a:t>):</a:t>
            </a:r>
          </a:p>
        </p:txBody>
      </p:sp>
      <p:pic>
        <p:nvPicPr>
          <p:cNvPr id="41575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5" y="2357438"/>
            <a:ext cx="1444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5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7263" y="4652963"/>
            <a:ext cx="1584325" cy="25082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</p:pic>
      <p:pic>
        <p:nvPicPr>
          <p:cNvPr id="415756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7988" y="4929188"/>
            <a:ext cx="1584325" cy="246062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</p:pic>
      <p:pic>
        <p:nvPicPr>
          <p:cNvPr id="415757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0425" y="4149725"/>
            <a:ext cx="3240088" cy="32543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pic>
        <p:nvPicPr>
          <p:cNvPr id="415759" name="Picture 15" descr="wileybook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86388" y="3857625"/>
            <a:ext cx="14001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61" name="Picture 17" descr="mcbook02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69138" y="3857625"/>
            <a:ext cx="14319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762" name="Text Box 18"/>
          <p:cNvSpPr txBox="1">
            <a:spLocks noChangeArrowheads="1"/>
          </p:cNvSpPr>
          <p:nvPr/>
        </p:nvSpPr>
        <p:spPr bwMode="auto">
          <a:xfrm>
            <a:off x="6215063" y="1287463"/>
            <a:ext cx="30003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It is here assumed that the hydrodynamic coefficients are </a:t>
            </a:r>
            <a:r>
              <a:rPr lang="en-US" sz="1600" u="sng"/>
              <a:t>frequency independent.</a:t>
            </a:r>
            <a:r>
              <a:rPr lang="en-US" sz="1600">
                <a:solidFill>
                  <a:srgbClr val="FF0000"/>
                </a:solidFill>
              </a:rPr>
              <a:t> </a:t>
            </a:r>
          </a:p>
          <a:p>
            <a:r>
              <a:rPr lang="en-US" sz="1600">
                <a:solidFill>
                  <a:srgbClr val="FF0000"/>
                </a:solidFill>
              </a:rPr>
              <a:t>This will be relaxed later!</a:t>
            </a:r>
          </a:p>
        </p:txBody>
      </p:sp>
      <p:pic>
        <p:nvPicPr>
          <p:cNvPr id="415763" name="Picture 19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39925" y="3716338"/>
            <a:ext cx="1022350" cy="31432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1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2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1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1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1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41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41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4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415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1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1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6" grpId="0"/>
      <p:bldP spid="415747" grpId="0"/>
      <p:bldP spid="415750" grpId="0"/>
      <p:bldP spid="415752" grpId="0"/>
      <p:bldP spid="4157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38F8030-226B-4810-97F3-C7B5C83135F5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02936E-F786-43E4-A370-2E595073EA14}" type="slidenum">
              <a:rPr lang="en-AU" altLang="en-US" smtClean="0"/>
              <a:pPr/>
              <a:t>20</a:t>
            </a:fld>
            <a:endParaRPr lang="en-AU" altLang="en-US" smtClean="0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Typical Tests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268413"/>
            <a:ext cx="2520950" cy="6048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AU" sz="2800" dirty="0" smtClean="0"/>
              <a:t>Pure Sway:</a:t>
            </a:r>
          </a:p>
        </p:txBody>
      </p:sp>
      <p:pic>
        <p:nvPicPr>
          <p:cNvPr id="2355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838" y="836613"/>
            <a:ext cx="4537075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9838" y="2565400"/>
            <a:ext cx="47847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9838" y="4221163"/>
            <a:ext cx="504825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Rectangle 8"/>
          <p:cNvSpPr>
            <a:spLocks noChangeArrowheads="1"/>
          </p:cNvSpPr>
          <p:nvPr/>
        </p:nvSpPr>
        <p:spPr bwMode="auto">
          <a:xfrm>
            <a:off x="900113" y="2781300"/>
            <a:ext cx="2520950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AU" sz="2800" dirty="0">
                <a:latin typeface="+mn-lt"/>
              </a:rPr>
              <a:t>Pure yaw:</a:t>
            </a:r>
          </a:p>
        </p:txBody>
      </p:sp>
      <p:sp>
        <p:nvSpPr>
          <p:cNvPr id="23563" name="Rectangle 9"/>
          <p:cNvSpPr>
            <a:spLocks noChangeArrowheads="1"/>
          </p:cNvSpPr>
          <p:nvPr/>
        </p:nvSpPr>
        <p:spPr bwMode="auto">
          <a:xfrm>
            <a:off x="827088" y="4437063"/>
            <a:ext cx="252095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 sz="2800" dirty="0">
                <a:latin typeface="+mn-lt"/>
              </a:rPr>
              <a:t>Drift and yaw:</a:t>
            </a:r>
          </a:p>
        </p:txBody>
      </p:sp>
      <p:sp>
        <p:nvSpPr>
          <p:cNvPr id="23564" name="Text Box 10"/>
          <p:cNvSpPr txBox="1">
            <a:spLocks noChangeArrowheads="1"/>
          </p:cNvSpPr>
          <p:nvPr/>
        </p:nvSpPr>
        <p:spPr bwMode="auto">
          <a:xfrm>
            <a:off x="468313" y="5229225"/>
            <a:ext cx="28082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/>
              <a:t>Different tests are used to fit different parts of the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B4D5F18-181E-4B69-ABE6-97B4A358B979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39B191-0179-462C-BA18-22DA9F5F9E3E}" type="slidenum">
              <a:rPr lang="en-AU" altLang="en-US" smtClean="0"/>
              <a:pPr/>
              <a:t>21</a:t>
            </a:fld>
            <a:endParaRPr lang="en-AU" altLang="en-US" smtClean="0"/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5400" y="1541463"/>
            <a:ext cx="4811713" cy="4113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83" name="Text Box 4"/>
          <p:cNvSpPr txBox="1">
            <a:spLocks noChangeArrowheads="1"/>
          </p:cNvSpPr>
          <p:nvPr/>
        </p:nvSpPr>
        <p:spPr bwMode="auto">
          <a:xfrm>
            <a:off x="403225" y="2087563"/>
            <a:ext cx="3332163" cy="283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AU" sz="2000"/>
              <a:t>During the model tests, the model is forces to move and forces velocities and accelerations are recorded.</a:t>
            </a:r>
          </a:p>
          <a:p>
            <a:pPr eaLnBrk="0" hangingPunct="0">
              <a:spcBef>
                <a:spcPct val="50000"/>
              </a:spcBef>
            </a:pPr>
            <a:endParaRPr lang="en-AU" sz="2000"/>
          </a:p>
          <a:p>
            <a:pPr eaLnBrk="0" hangingPunct="0">
              <a:spcBef>
                <a:spcPct val="50000"/>
              </a:spcBef>
            </a:pPr>
            <a:r>
              <a:rPr lang="en-AU" sz="2000"/>
              <a:t>Then the hydrodynamic derivatives are estimated from regression analysis.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60350"/>
            <a:ext cx="8858280" cy="1143000"/>
          </a:xfrm>
        </p:spPr>
        <p:txBody>
          <a:bodyPr/>
          <a:lstStyle/>
          <a:p>
            <a:pPr eaLnBrk="1" hangingPunct="1"/>
            <a:r>
              <a:rPr lang="en-AU" sz="3600" dirty="0" smtClean="0"/>
              <a:t>Measurement of Hydrodynamic Derivatives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35AD85D-0FF1-45C4-819C-A0176395A4E4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9EB734-9FAB-4017-A35A-8C5CE413B7A7}" type="slidenum">
              <a:rPr lang="en-AU" altLang="en-US" smtClean="0"/>
              <a:pPr/>
              <a:t>22</a:t>
            </a:fld>
            <a:endParaRPr lang="en-AU" altLang="en-US" smtClean="0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77813"/>
            <a:ext cx="8786842" cy="1139825"/>
          </a:xfrm>
        </p:spPr>
        <p:txBody>
          <a:bodyPr/>
          <a:lstStyle/>
          <a:p>
            <a:pPr eaLnBrk="1" hangingPunct="1"/>
            <a:r>
              <a:rPr lang="en-AU" dirty="0" smtClean="0"/>
              <a:t>A Novel 4 DOF Manoeuvring Model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675687" cy="47323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AU" sz="2200" dirty="0" smtClean="0"/>
              <a:t>Ross et. al. (2007)  has reassessed the manoeuvring models in the literature, and formulated a novel 4 DOF (surge, sway, roll, yaw) </a:t>
            </a:r>
            <a:r>
              <a:rPr lang="en-AU" sz="2200" u="sng" dirty="0" err="1" smtClean="0"/>
              <a:t>Lagrangian</a:t>
            </a:r>
            <a:r>
              <a:rPr lang="en-AU" sz="2200" u="sng" dirty="0" smtClean="0"/>
              <a:t> model</a:t>
            </a:r>
            <a:r>
              <a:rPr lang="en-AU" sz="2200" dirty="0" smtClean="0"/>
              <a:t> using first principles and superposition of: </a:t>
            </a:r>
            <a:br>
              <a:rPr lang="en-AU" sz="2200" dirty="0" smtClean="0"/>
            </a:br>
            <a:endParaRPr lang="en-AU" sz="2200" dirty="0" smtClean="0"/>
          </a:p>
          <a:p>
            <a:pPr eaLnBrk="1" hangingPunct="1">
              <a:defRPr/>
            </a:pPr>
            <a:r>
              <a:rPr lang="en-AU" sz="2200" dirty="0" smtClean="0"/>
              <a:t>Potential (added mass)</a:t>
            </a:r>
          </a:p>
          <a:p>
            <a:pPr eaLnBrk="1" hangingPunct="1">
              <a:defRPr/>
            </a:pPr>
            <a:r>
              <a:rPr lang="en-AU" sz="2200" dirty="0" smtClean="0"/>
              <a:t>Circulation effects: </a:t>
            </a:r>
            <a:r>
              <a:rPr lang="en-AU" sz="2200" dirty="0" smtClean="0">
                <a:solidFill>
                  <a:schemeClr val="accent5">
                    <a:lumMod val="50000"/>
                  </a:schemeClr>
                </a:solidFill>
              </a:rPr>
              <a:t>lift and drag</a:t>
            </a:r>
          </a:p>
          <a:p>
            <a:pPr eaLnBrk="1" hangingPunct="1">
              <a:defRPr/>
            </a:pPr>
            <a:r>
              <a:rPr lang="en-AU" sz="2200" dirty="0" smtClean="0"/>
              <a:t>Effect of roll on circulation effects</a:t>
            </a:r>
          </a:p>
          <a:p>
            <a:pPr eaLnBrk="1" hangingPunct="1">
              <a:defRPr/>
            </a:pPr>
            <a:r>
              <a:rPr lang="en-AU" sz="2200" dirty="0" smtClean="0"/>
              <a:t>Cross-flow drag.</a:t>
            </a:r>
            <a:br>
              <a:rPr lang="en-AU" sz="2200" dirty="0" smtClean="0"/>
            </a:br>
            <a:endParaRPr lang="en-AU" sz="2200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AU" sz="2200" dirty="0" smtClean="0"/>
              <a:t>The advantage of the </a:t>
            </a:r>
            <a:r>
              <a:rPr lang="en-AU" sz="2200" dirty="0" err="1" smtClean="0"/>
              <a:t>Lagrangian</a:t>
            </a:r>
            <a:r>
              <a:rPr lang="en-AU" sz="2200" dirty="0" smtClean="0"/>
              <a:t> model is its vector representation which is tailor made for </a:t>
            </a:r>
            <a:r>
              <a:rPr lang="en-AU" sz="2200" u="sng" dirty="0" smtClean="0"/>
              <a:t>energy-based control design (</a:t>
            </a:r>
            <a:r>
              <a:rPr lang="en-AU" sz="2200" u="sng" dirty="0" err="1" smtClean="0"/>
              <a:t>Lyapunov</a:t>
            </a:r>
            <a:r>
              <a:rPr lang="en-AU" sz="2200" u="sng" dirty="0" smtClean="0"/>
              <a:t>)</a:t>
            </a:r>
            <a:r>
              <a:rPr lang="en-AU" sz="2200" dirty="0" smtClean="0"/>
              <a:t>.  </a:t>
            </a:r>
          </a:p>
        </p:txBody>
      </p:sp>
      <p:pic>
        <p:nvPicPr>
          <p:cNvPr id="256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9063" y="2786063"/>
            <a:ext cx="3944937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125682-584A-4821-BB93-76DB68573C7F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FB354C-B04C-4B77-93B9-E3E2A89127C0}" type="slidenum">
              <a:rPr lang="en-AU" altLang="en-US" smtClean="0"/>
              <a:pPr/>
              <a:t>23</a:t>
            </a:fld>
            <a:endParaRPr lang="en-AU" altLang="en-US" smtClean="0"/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Added Mass and </a:t>
            </a:r>
            <a:r>
              <a:rPr lang="en-AU" dirty="0" err="1" smtClean="0"/>
              <a:t>Coriollis</a:t>
            </a:r>
            <a:endParaRPr lang="en-AU" dirty="0" smtClean="0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985838" y="1466850"/>
            <a:ext cx="8229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 sz="2400" dirty="0"/>
              <a:t>The 4 DOF solution of Kirchhoff’s equations can be expressed as (Fossen, 2002)</a:t>
            </a:r>
          </a:p>
        </p:txBody>
      </p:sp>
      <p:pic>
        <p:nvPicPr>
          <p:cNvPr id="2663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2373313"/>
            <a:ext cx="5545138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7300" y="4786313"/>
            <a:ext cx="110013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1413" y="4221163"/>
            <a:ext cx="5875337" cy="158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2843213" y="3429000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>
                <a:solidFill>
                  <a:schemeClr val="hlink"/>
                </a:solidFill>
              </a:rPr>
              <a:t>Added mass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5508625" y="3357563"/>
            <a:ext cx="3240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>
                <a:solidFill>
                  <a:schemeClr val="hlink"/>
                </a:solidFill>
              </a:rPr>
              <a:t>Added mass Coriollis and Centripetal terms</a:t>
            </a:r>
          </a:p>
        </p:txBody>
      </p:sp>
      <p:sp>
        <p:nvSpPr>
          <p:cNvPr id="26636" name="Line 13"/>
          <p:cNvSpPr>
            <a:spLocks noChangeShapeType="1"/>
          </p:cNvSpPr>
          <p:nvPr/>
        </p:nvSpPr>
        <p:spPr bwMode="auto">
          <a:xfrm flipV="1">
            <a:off x="4500563" y="2997200"/>
            <a:ext cx="43180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 flipV="1">
            <a:off x="5795963" y="2997200"/>
            <a:ext cx="215900" cy="36036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4C0FB9B-633D-4021-AA1F-076E925323F2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F10D8C-75DF-459C-BC7F-CE495FA4CBC0}" type="slidenum">
              <a:rPr lang="en-AU" altLang="en-US" smtClean="0"/>
              <a:pPr/>
              <a:t>24</a:t>
            </a:fld>
            <a:endParaRPr lang="en-AU" altLang="en-US" smtClean="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Model of Ross et al. (2007)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803400"/>
            <a:ext cx="3643312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3197225"/>
            <a:ext cx="8299450" cy="273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28625" y="1143000"/>
            <a:ext cx="828675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AU" dirty="0"/>
              <a:t>Circulation effects (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lift and drag</a:t>
            </a:r>
            <a:r>
              <a:rPr lang="en-AU" dirty="0"/>
              <a:t>), effect of roll on circulation effects and cross-flow drag (modulus representation) are derived in Ross et al. (2007):</a:t>
            </a:r>
            <a:endParaRPr lang="en-US" dirty="0"/>
          </a:p>
        </p:txBody>
      </p:sp>
      <p:sp>
        <p:nvSpPr>
          <p:cNvPr id="27657" name="Rectangle 8"/>
          <p:cNvSpPr>
            <a:spLocks noChangeArrowheads="1"/>
          </p:cNvSpPr>
          <p:nvPr/>
        </p:nvSpPr>
        <p:spPr bwMode="auto">
          <a:xfrm>
            <a:off x="428625" y="2714625"/>
            <a:ext cx="8286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/>
              <a:t>where the components are: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8600C27-7E35-4C27-BF9C-EFE515AC7A52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5142B7-3863-4EB9-BED6-F58C4EE31C32}" type="slidenum">
              <a:rPr lang="en-AU" altLang="en-US" smtClean="0"/>
              <a:pPr/>
              <a:t>25</a:t>
            </a:fld>
            <a:endParaRPr lang="en-AU" altLang="en-US" smtClean="0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Manoeuvring Model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AU" sz="2800" smtClean="0"/>
              <a:t>Combining all the terms in a matrix  for, we obtain the manoeuvring equations in Lagrangian form (Fossen 1994, 2002).</a:t>
            </a:r>
          </a:p>
        </p:txBody>
      </p:sp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2857500"/>
            <a:ext cx="5340350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5A1F609-E340-4058-A895-3A5D3ACA59AE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8950B0-ECD1-4A27-8179-AA6CFFDC3C26}" type="slidenum">
              <a:rPr lang="en-AU" altLang="en-US" smtClean="0"/>
              <a:pPr/>
              <a:t>26</a:t>
            </a:fld>
            <a:endParaRPr lang="en-AU" altLang="en-US" smtClean="0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Model Validation with PMM Data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AU" smtClean="0"/>
              <a:t>To validate the model, Ross et al. (2007) used data of several PMM tests, and perform a regression based on the model structure derived.</a:t>
            </a:r>
          </a:p>
          <a:p>
            <a:pPr eaLnBrk="1" hangingPunct="1">
              <a:buFont typeface="Wingdings" pitchFamily="2" charset="2"/>
              <a:buNone/>
            </a:pPr>
            <a:endParaRPr lang="en-AU" smtClean="0"/>
          </a:p>
          <a:p>
            <a:pPr eaLnBrk="1" hangingPunct="1">
              <a:buFont typeface="Wingdings" pitchFamily="2" charset="2"/>
              <a:buNone/>
            </a:pPr>
            <a:r>
              <a:rPr lang="en-AU" smtClean="0"/>
              <a:t>Then compared the fit with that of a model fitted by a tank testing facility to the same dataset.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0F58537-5988-46DE-A00B-D2DD59DC828F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307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0D11CA-9E6A-4109-82B9-0B0EBACC77D7}" type="slidenum">
              <a:rPr lang="en-AU" altLang="en-US" smtClean="0"/>
              <a:pPr/>
              <a:t>27</a:t>
            </a:fld>
            <a:endParaRPr lang="en-AU" altLang="en-US" smtClean="0"/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Fitting Using PMM Data @ 30kt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981075"/>
            <a:ext cx="77787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3F60C22-B9E3-40DC-84AE-E0DA57AF4470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CDC629-9A9D-424D-BE0E-164E8D37B1FE}" type="slidenum">
              <a:rPr lang="en-AU" altLang="en-US" smtClean="0"/>
              <a:pPr/>
              <a:t>28</a:t>
            </a:fld>
            <a:endParaRPr lang="en-AU" altLang="en-US" smtClean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3400" dirty="0" smtClean="0"/>
              <a:t>Validation in Full Scale (Perez et al.,2007)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229600" cy="13684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AU" sz="2600" smtClean="0"/>
              <a:t>Perez et al. (2007) fitted a simplified model to data recorded on full scale manoeuvres of Austal’s Trimaran Hull 260.</a:t>
            </a:r>
          </a:p>
        </p:txBody>
      </p:sp>
      <p:pic>
        <p:nvPicPr>
          <p:cNvPr id="317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2349500"/>
            <a:ext cx="3497263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Rectangle 5"/>
          <p:cNvSpPr>
            <a:spLocks noChangeArrowheads="1"/>
          </p:cNvSpPr>
          <p:nvPr/>
        </p:nvSpPr>
        <p:spPr bwMode="auto">
          <a:xfrm>
            <a:off x="323850" y="4797425"/>
            <a:ext cx="82296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AU" sz="2600"/>
              <a:t>The parameters were fitted with data of a 20-20 zig-zag test, and then the model validated with data of a 10-10 zig-zag test.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CDDD468-6C03-4A00-9FCE-F4EA6565D843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395AD5-2F92-46C5-A0B6-FB130A2F9C72}" type="slidenum">
              <a:rPr lang="en-AU" altLang="en-US" smtClean="0"/>
              <a:pPr/>
              <a:t>29</a:t>
            </a:fld>
            <a:endParaRPr lang="en-AU" altLang="en-US" smtClean="0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Simplified Model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AU" sz="2200" smtClean="0"/>
              <a:t>The model was simplified according to the that of Blanke (1981). This was done because the excitation signal was not rich enough to estimate all the parameters—</a:t>
            </a:r>
            <a:r>
              <a:rPr lang="en-AU" sz="2200" smtClean="0">
                <a:solidFill>
                  <a:schemeClr val="hlink"/>
                </a:solidFill>
              </a:rPr>
              <a:t>the zig-zag test is not designed for system identification!</a:t>
            </a:r>
          </a:p>
        </p:txBody>
      </p:sp>
      <p:pic>
        <p:nvPicPr>
          <p:cNvPr id="327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4652963"/>
            <a:ext cx="2981325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9838" y="4797425"/>
            <a:ext cx="4786312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2138" y="4005263"/>
            <a:ext cx="260826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00338" y="2636838"/>
            <a:ext cx="3821112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Rigid-Body Equations of Motion 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42938" y="1143000"/>
            <a:ext cx="4108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Newtonian Formulation (Body Frame)</a:t>
            </a:r>
          </a:p>
        </p:txBody>
      </p:sp>
      <p:pic>
        <p:nvPicPr>
          <p:cNvPr id="463909" name="Picture 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3" y="1052513"/>
            <a:ext cx="3700462" cy="1947862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sp>
        <p:nvSpPr>
          <p:cNvPr id="463913" name="Text Box 41"/>
          <p:cNvSpPr txBox="1">
            <a:spLocks noChangeArrowheads="1"/>
          </p:cNvSpPr>
          <p:nvPr/>
        </p:nvSpPr>
        <p:spPr bwMode="auto">
          <a:xfrm>
            <a:off x="5926138" y="3021013"/>
            <a:ext cx="3074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/>
              <a:t>Rigid-body system inertia matrix</a:t>
            </a:r>
          </a:p>
        </p:txBody>
      </p:sp>
      <p:pic>
        <p:nvPicPr>
          <p:cNvPr id="11270" name="Picture 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8825" y="1700213"/>
            <a:ext cx="2592388" cy="3429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11271" name="Text Box 56"/>
          <p:cNvSpPr txBox="1">
            <a:spLocks noChangeArrowheads="1"/>
          </p:cNvSpPr>
          <p:nvPr/>
        </p:nvSpPr>
        <p:spPr bwMode="auto">
          <a:xfrm>
            <a:off x="687388" y="2133600"/>
            <a:ext cx="40798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where</a:t>
            </a:r>
          </a:p>
          <a:p>
            <a:endParaRPr lang="en-US"/>
          </a:p>
          <a:p>
            <a:r>
              <a:rPr lang="en-US" b="1" i="1"/>
              <a:t>M</a:t>
            </a:r>
            <a:r>
              <a:rPr lang="en-US" i="1" baseline="-25000"/>
              <a:t>RB</a:t>
            </a:r>
            <a:r>
              <a:rPr lang="en-US"/>
              <a:t> rigid-body system inertia matrix</a:t>
            </a:r>
          </a:p>
          <a:p>
            <a:r>
              <a:rPr lang="en-US" b="1" i="1"/>
              <a:t>C</a:t>
            </a:r>
            <a:r>
              <a:rPr lang="en-US" i="1" baseline="-25000"/>
              <a:t>RB</a:t>
            </a:r>
            <a:r>
              <a:rPr lang="en-US"/>
              <a:t>  rigid-body Coriolis/centripetal matrix</a:t>
            </a:r>
          </a:p>
        </p:txBody>
      </p:sp>
      <p:sp>
        <p:nvSpPr>
          <p:cNvPr id="463929" name="Text Box 57"/>
          <p:cNvSpPr txBox="1">
            <a:spLocks noChangeArrowheads="1"/>
          </p:cNvSpPr>
          <p:nvPr/>
        </p:nvSpPr>
        <p:spPr bwMode="auto">
          <a:xfrm>
            <a:off x="652463" y="4502150"/>
            <a:ext cx="6724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generalized forces on a floating vessel are </a:t>
            </a:r>
            <a:r>
              <a:rPr lang="en-US" u="sng"/>
              <a:t>superpositioned</a:t>
            </a:r>
            <a:r>
              <a:rPr lang="en-US"/>
              <a:t>:</a:t>
            </a:r>
          </a:p>
        </p:txBody>
      </p:sp>
      <p:sp>
        <p:nvSpPr>
          <p:cNvPr id="463930" name="Line 58"/>
          <p:cNvSpPr>
            <a:spLocks noChangeShapeType="1"/>
          </p:cNvSpPr>
          <p:nvPr/>
        </p:nvSpPr>
        <p:spPr bwMode="auto">
          <a:xfrm>
            <a:off x="749300" y="4214813"/>
            <a:ext cx="45370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63932" name="Picture 6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825" y="5078413"/>
            <a:ext cx="4321175" cy="38576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463933" name="Text Box 61"/>
          <p:cNvSpPr txBox="1">
            <a:spLocks noChangeArrowheads="1"/>
          </p:cNvSpPr>
          <p:nvPr/>
        </p:nvSpPr>
        <p:spPr bwMode="auto">
          <a:xfrm>
            <a:off x="1785938" y="5715000"/>
            <a:ext cx="5627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Hydrodynamic radiation-induced forces + viscous damping</a:t>
            </a:r>
          </a:p>
        </p:txBody>
      </p:sp>
      <p:sp>
        <p:nvSpPr>
          <p:cNvPr id="463934" name="Line 62"/>
          <p:cNvSpPr>
            <a:spLocks noChangeShapeType="1"/>
          </p:cNvSpPr>
          <p:nvPr/>
        </p:nvSpPr>
        <p:spPr bwMode="auto">
          <a:xfrm flipH="1" flipV="1">
            <a:off x="1571625" y="5500688"/>
            <a:ext cx="142875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3935" name="Rectangle 63"/>
          <p:cNvSpPr>
            <a:spLocks noChangeArrowheads="1"/>
          </p:cNvSpPr>
          <p:nvPr/>
        </p:nvSpPr>
        <p:spPr bwMode="auto">
          <a:xfrm>
            <a:off x="687388" y="3524250"/>
            <a:ext cx="45862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See </a:t>
            </a:r>
            <a:r>
              <a:rPr lang="en-US" sz="1600" b="1"/>
              <a:t>Fossen (1994, 2002</a:t>
            </a:r>
            <a:r>
              <a:rPr lang="en-US" sz="1600"/>
              <a:t>) for parameterizations of </a:t>
            </a:r>
            <a:r>
              <a:rPr lang="en-US" sz="1600" b="1" i="1"/>
              <a:t>C</a:t>
            </a:r>
            <a:r>
              <a:rPr lang="en-US" sz="1600" i="1" baseline="-25000"/>
              <a:t>RB</a:t>
            </a:r>
            <a:endParaRPr lang="en-US" sz="1600" i="1"/>
          </a:p>
        </p:txBody>
      </p:sp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3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6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6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6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6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6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6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913" grpId="0"/>
      <p:bldP spid="463929" grpId="0"/>
      <p:bldP spid="463930" grpId="0" animBg="1"/>
      <p:bldP spid="463933" grpId="0"/>
      <p:bldP spid="463934" grpId="0" animBg="1"/>
      <p:bldP spid="4639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D72917D-5936-42F0-BC51-72DAB8486407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58EA0C-8C8E-4E12-BF71-22B79C3B5DC7}" type="slidenum">
              <a:rPr lang="en-AU" altLang="en-US" smtClean="0"/>
              <a:pPr/>
              <a:t>30</a:t>
            </a:fld>
            <a:endParaRPr lang="en-AU" altLang="en-US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Model Fitting (20-20 ZZ)</a:t>
            </a:r>
          </a:p>
        </p:txBody>
      </p:sp>
      <p:pic>
        <p:nvPicPr>
          <p:cNvPr id="33798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03350" y="1125538"/>
            <a:ext cx="5561013" cy="4530725"/>
          </a:xfrm>
          <a:noFill/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9925" y="333375"/>
            <a:ext cx="1912938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566AD02-1B0D-49D9-9D16-5B23A2D3DE62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4E4495-349C-4A98-A4EC-8AB89E71E728}" type="slidenum">
              <a:rPr lang="en-AU" altLang="en-US" smtClean="0"/>
              <a:pPr/>
              <a:t>31</a:t>
            </a:fld>
            <a:endParaRPr lang="en-AU" altLang="en-US" smtClean="0"/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Model Validation (10-10 ZZ)</a:t>
            </a:r>
          </a:p>
        </p:txBody>
      </p:sp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08850" y="404813"/>
            <a:ext cx="1624013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196975"/>
            <a:ext cx="5832475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392DBA3-2FE2-45B2-B6D9-5B791FF9FE35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614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614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1CE0B2-15FA-433B-9CDF-AD4CADDA52B6}" type="slidenum">
              <a:rPr lang="en-AU" altLang="en-US" smtClean="0"/>
              <a:pPr/>
              <a:t>32</a:t>
            </a:fld>
            <a:endParaRPr lang="en-AU" altLang="en-US" smtClean="0"/>
          </a:p>
        </p:txBody>
      </p: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Effects of Currents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3429000"/>
            <a:ext cx="8002587" cy="2549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AU" sz="2200" smtClean="0"/>
              <a:t>The current has to effects, which are represented with the velocity of the vessel relative to the current velocity: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2200" smtClean="0"/>
          </a:p>
          <a:p>
            <a:pPr eaLnBrk="1" hangingPunct="1">
              <a:lnSpc>
                <a:spcPct val="80000"/>
              </a:lnSpc>
            </a:pPr>
            <a:r>
              <a:rPr lang="en-AU" sz="2200" smtClean="0">
                <a:solidFill>
                  <a:schemeClr val="hlink"/>
                </a:solidFill>
              </a:rPr>
              <a:t>Potential</a:t>
            </a:r>
            <a:r>
              <a:rPr lang="en-AU" sz="2200" smtClean="0"/>
              <a:t>: The Munk moment is incorporated in the added mass Coriollis-Centripetal terms.</a:t>
            </a:r>
          </a:p>
          <a:p>
            <a:pPr eaLnBrk="1" hangingPunct="1">
              <a:lnSpc>
                <a:spcPct val="80000"/>
              </a:lnSpc>
            </a:pPr>
            <a:endParaRPr lang="en-AU" sz="2200" smtClean="0"/>
          </a:p>
          <a:p>
            <a:pPr eaLnBrk="1" hangingPunct="1">
              <a:lnSpc>
                <a:spcPct val="80000"/>
              </a:lnSpc>
            </a:pPr>
            <a:r>
              <a:rPr lang="en-AU" sz="2200" smtClean="0">
                <a:solidFill>
                  <a:schemeClr val="hlink"/>
                </a:solidFill>
              </a:rPr>
              <a:t>Viscous</a:t>
            </a:r>
            <a:r>
              <a:rPr lang="en-AU" sz="2200" smtClean="0"/>
              <a:t>: eddy making and skin friction. These are incorporated in the cross-flow drag.</a:t>
            </a: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1258888" y="2060575"/>
          <a:ext cx="6342062" cy="1214438"/>
        </p:xfrm>
        <a:graphic>
          <a:graphicData uri="http://schemas.openxmlformats.org/presentationml/2006/ole">
            <p:oleObj spid="_x0000_s6146" name="Equation" r:id="rId4" imgW="3517560" imgH="672840" progId="Equation.3">
              <p:embed/>
            </p:oleObj>
          </a:graphicData>
        </a:graphic>
      </p:graphicFrame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539750" y="1052513"/>
            <a:ext cx="73453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2400"/>
              <a:t>In some applications, where positioning is important, the effects of current must be considered: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358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33</a:t>
            </a:fld>
            <a:endParaRPr lang="en-AU" altLang="en-US" dirty="0" smtClean="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229600" cy="4530725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AU" sz="1200" dirty="0" smtClean="0"/>
              <a:t>Davidson, K. S. M. and L. I. Schiff (1946). “Turning and Course Keeping Qualities.” Transactions of SNAME.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err="1" smtClean="0"/>
              <a:t>Abkowitz</a:t>
            </a:r>
            <a:r>
              <a:rPr lang="en-AU" sz="1200" dirty="0" smtClean="0"/>
              <a:t>, M. A. (1964). “Lectures on Ship Hydrodynamics - Steering and Manoeuvrability.” Technical Report Hy-5. Hydro- and Aerodynamic Laboratory. </a:t>
            </a:r>
            <a:r>
              <a:rPr lang="en-AU" sz="1200" dirty="0" err="1" smtClean="0"/>
              <a:t>Lyngby</a:t>
            </a:r>
            <a:r>
              <a:rPr lang="en-AU" sz="1200" dirty="0" smtClean="0"/>
              <a:t>, Denmark.</a:t>
            </a:r>
          </a:p>
          <a:p>
            <a:pPr lvl="1" eaLnBrk="1" hangingPunct="1">
              <a:lnSpc>
                <a:spcPct val="80000"/>
              </a:lnSpc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err="1" smtClean="0"/>
              <a:t>Fedayevsky</a:t>
            </a:r>
            <a:r>
              <a:rPr lang="en-AU" sz="1200" dirty="0" smtClean="0"/>
              <a:t>, K.K. and G.V. </a:t>
            </a:r>
            <a:r>
              <a:rPr lang="en-AU" sz="1200" dirty="0" err="1" smtClean="0"/>
              <a:t>Sobolev</a:t>
            </a:r>
            <a:r>
              <a:rPr lang="en-AU" sz="1200" dirty="0" smtClean="0"/>
              <a:t> (1963). “Control and Stability in Ship Design.” State Union Shipbuilding Publishing House. Leningrad, USSR.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err="1" smtClean="0"/>
              <a:t>Norrbin</a:t>
            </a:r>
            <a:r>
              <a:rPr lang="en-AU" sz="1200" dirty="0" smtClean="0"/>
              <a:t>, N. (1971). “Theory and observations on the use of a mathematical model for ship manoeuvring in deep and conned water.” Technical Report 63.Swedish State Shipbuilding Experimental Tank. Gothenburg.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smtClean="0"/>
              <a:t>Clarke, D. (2003). “The foundations of steering and manoeuvring.” In: Proceedings of the IFAC Conference on Control Applications. Plenary talk.</a:t>
            </a:r>
          </a:p>
          <a:p>
            <a:pPr lvl="1" eaLnBrk="1" hangingPunct="1">
              <a:lnSpc>
                <a:spcPct val="80000"/>
              </a:lnSpc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smtClean="0"/>
              <a:t>Ross, A., T. Perez, and T. Fossen  (2007) "A Novel Manoeuvring Model based on Low-aspect-ratio Lift Theory and </a:t>
            </a:r>
            <a:r>
              <a:rPr lang="en-AU" sz="1200" dirty="0" err="1" smtClean="0"/>
              <a:t>Lagrangian</a:t>
            </a:r>
            <a:r>
              <a:rPr lang="en-AU" sz="1200" dirty="0" smtClean="0"/>
              <a:t> Mechanics." IFAC Conference on Control Applications in Marine Systems (CAMS). </a:t>
            </a:r>
            <a:r>
              <a:rPr lang="en-AU" sz="1200" dirty="0" err="1" smtClean="0"/>
              <a:t>Bol</a:t>
            </a:r>
            <a:r>
              <a:rPr lang="en-AU" sz="1200" dirty="0" smtClean="0"/>
              <a:t>, Croatia, Sept. </a:t>
            </a:r>
          </a:p>
          <a:p>
            <a:pPr lvl="1" eaLnBrk="1" hangingPunct="1">
              <a:lnSpc>
                <a:spcPct val="80000"/>
              </a:lnSpc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smtClean="0"/>
              <a:t>Blanke, M. (1981). Ship Propulsion Losses Related to Automated Steering and Prime Mover Control. PhD thesis. The Technical University of Denmark, </a:t>
            </a:r>
            <a:r>
              <a:rPr lang="en-AU" sz="1200" dirty="0" err="1" smtClean="0"/>
              <a:t>Lyngby</a:t>
            </a:r>
            <a:r>
              <a:rPr lang="en-AU" sz="1200" dirty="0" smtClean="0"/>
              <a:t>.</a:t>
            </a:r>
          </a:p>
          <a:p>
            <a:pPr lvl="1" eaLnBrk="1" hangingPunct="1">
              <a:lnSpc>
                <a:spcPct val="80000"/>
              </a:lnSpc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smtClean="0"/>
              <a:t>Christensen, A. and M. Blanke (1986). A </a:t>
            </a:r>
            <a:r>
              <a:rPr lang="en-AU" sz="1200" dirty="0" err="1" smtClean="0"/>
              <a:t>Linearized</a:t>
            </a:r>
            <a:r>
              <a:rPr lang="en-AU" sz="1200" dirty="0" smtClean="0"/>
              <a:t> State-Space Model in Steering and Roll of a High-Speed Container Ship. Technical Report 86-D-574.Servolaboratoriet, Technical University of Denmark. Denmark.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AU" sz="1200" dirty="0" err="1" smtClean="0"/>
              <a:t>Perez,T</a:t>
            </a:r>
            <a:r>
              <a:rPr lang="en-AU" sz="1200" dirty="0" smtClean="0"/>
              <a:t>., T, </a:t>
            </a:r>
            <a:r>
              <a:rPr lang="en-AU" sz="1200" dirty="0" err="1" smtClean="0"/>
              <a:t>Mak</a:t>
            </a:r>
            <a:r>
              <a:rPr lang="en-AU" sz="1200" dirty="0" smtClean="0"/>
              <a:t>, T. Armstrong, </a:t>
            </a:r>
            <a:r>
              <a:rPr lang="en-AU" sz="1200" dirty="0" err="1" smtClean="0"/>
              <a:t>A.Ross</a:t>
            </a:r>
            <a:r>
              <a:rPr lang="en-AU" sz="1200" dirty="0" smtClean="0"/>
              <a:t>, T. I. Fossen (2007) “Validation of a 4DOF Manoeuvring Model of a High-speed Vehicle-Passenger </a:t>
            </a:r>
            <a:r>
              <a:rPr lang="en-AU" sz="1200" dirty="0" err="1" smtClean="0"/>
              <a:t>Trimaran</a:t>
            </a:r>
            <a:r>
              <a:rPr lang="en-AU" sz="1200" dirty="0" smtClean="0"/>
              <a:t>." In Proc. 9th International conference on Fast Transportation. Shanghai, China Sept.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5812" y="1071563"/>
            <a:ext cx="8001029" cy="22558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Forces on the body when the body is forced to oscillate with the wave excitation frequency and there are </a:t>
            </a:r>
            <a:r>
              <a:rPr lang="en-US" sz="2000" u="sng" dirty="0" smtClean="0"/>
              <a:t>no incident waves</a:t>
            </a:r>
            <a:r>
              <a:rPr lang="en-US" sz="2000" dirty="0" smtClean="0"/>
              <a:t> (</a:t>
            </a:r>
            <a:r>
              <a:rPr lang="en-US" sz="2000" dirty="0" err="1" smtClean="0"/>
              <a:t>Faltinsen</a:t>
            </a:r>
            <a:r>
              <a:rPr lang="en-US" sz="2000" dirty="0" smtClean="0"/>
              <a:t> 1990):</a:t>
            </a:r>
            <a:br>
              <a:rPr lang="en-US" sz="2000" dirty="0" smtClean="0"/>
            </a:br>
            <a:endParaRPr lang="en-US" sz="2000" dirty="0" smtClean="0"/>
          </a:p>
          <a:p>
            <a:pPr marL="762000" lvl="1" indent="-304800">
              <a:lnSpc>
                <a:spcPct val="90000"/>
              </a:lnSpc>
              <a:buFontTx/>
              <a:buAutoNum type="arabicParenBoth"/>
            </a:pPr>
            <a:r>
              <a:rPr lang="en-US" sz="2000" i="1" dirty="0" smtClean="0"/>
              <a:t>Added mass</a:t>
            </a:r>
            <a:r>
              <a:rPr lang="en-US" sz="2000" dirty="0" smtClean="0"/>
              <a:t> due to the inertia of the surrounding fluid</a:t>
            </a:r>
          </a:p>
          <a:p>
            <a:pPr marL="762000" lvl="1" indent="-304800">
              <a:lnSpc>
                <a:spcPct val="90000"/>
              </a:lnSpc>
              <a:buFontTx/>
              <a:buAutoNum type="arabicParenBoth"/>
            </a:pPr>
            <a:r>
              <a:rPr lang="en-US" sz="2000" dirty="0" smtClean="0"/>
              <a:t>Radiation-induced (linear) </a:t>
            </a:r>
            <a:r>
              <a:rPr lang="en-US" sz="2000" i="1" dirty="0" smtClean="0"/>
              <a:t>potential damping</a:t>
            </a:r>
            <a:r>
              <a:rPr lang="en-US" sz="2000" dirty="0" smtClean="0"/>
              <a:t> due to the energy carried away by generated surface waves</a:t>
            </a:r>
          </a:p>
          <a:p>
            <a:pPr marL="762000" lvl="1" indent="-304800">
              <a:lnSpc>
                <a:spcPct val="90000"/>
              </a:lnSpc>
              <a:buFontTx/>
              <a:buAutoNum type="arabicParenBoth"/>
            </a:pPr>
            <a:r>
              <a:rPr lang="en-US" sz="2000" dirty="0" smtClean="0"/>
              <a:t>Restoring forces due to </a:t>
            </a:r>
            <a:r>
              <a:rPr lang="en-US" sz="2000" i="1" dirty="0" smtClean="0"/>
              <a:t>Archimedes</a:t>
            </a:r>
            <a:r>
              <a:rPr lang="en-US" sz="2000" dirty="0" smtClean="0"/>
              <a:t> (weight and buoyancy)</a:t>
            </a:r>
          </a:p>
          <a:p>
            <a:pPr marL="762000" lvl="1" indent="-304800">
              <a:lnSpc>
                <a:spcPct val="90000"/>
              </a:lnSpc>
              <a:buFontTx/>
              <a:buAutoNum type="arabicParenBoth"/>
            </a:pPr>
            <a:endParaRPr lang="en-US" dirty="0" smtClean="0"/>
          </a:p>
          <a:p>
            <a:pPr marL="762000" lvl="1" indent="-304800">
              <a:lnSpc>
                <a:spcPct val="90000"/>
              </a:lnSpc>
              <a:buFontTx/>
              <a:buAutoNum type="arabicParenBoth"/>
            </a:pPr>
            <a:endParaRPr lang="en-US" b="1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  <a:buClrTx/>
              <a:buSzTx/>
              <a:buFont typeface="Wingdings" pitchFamily="2" charset="2"/>
              <a:buNone/>
            </a:pPr>
            <a:endParaRPr lang="en-US" sz="1800" b="1" dirty="0" smtClean="0">
              <a:solidFill>
                <a:srgbClr val="000000"/>
              </a:solidFill>
              <a:latin typeface="Times"/>
            </a:endParaRPr>
          </a:p>
          <a:p>
            <a:pPr>
              <a:lnSpc>
                <a:spcPct val="90000"/>
              </a:lnSpc>
              <a:buClrTx/>
              <a:buSzTx/>
              <a:buFont typeface="Wingdings" pitchFamily="2" charset="2"/>
              <a:buNone/>
            </a:pPr>
            <a:r>
              <a:rPr lang="en-US" sz="1800" b="1" dirty="0" err="1" smtClean="0">
                <a:solidFill>
                  <a:srgbClr val="000000"/>
                </a:solidFill>
                <a:latin typeface="Times"/>
              </a:rPr>
              <a:t>Faltinsen</a:t>
            </a:r>
            <a:r>
              <a:rPr lang="en-US" sz="1800" b="1" dirty="0" smtClean="0">
                <a:solidFill>
                  <a:srgbClr val="000000"/>
                </a:solidFill>
                <a:latin typeface="Times"/>
              </a:rPr>
              <a:t> (1990). </a:t>
            </a:r>
            <a:r>
              <a:rPr lang="en-US" sz="1800" i="1" dirty="0" smtClean="0">
                <a:solidFill>
                  <a:srgbClr val="000000"/>
                </a:solidFill>
                <a:latin typeface="Times"/>
              </a:rPr>
              <a:t>Sea Loads on Ships and Offshore Structures</a:t>
            </a:r>
            <a:r>
              <a:rPr lang="en-US" sz="1800" dirty="0" smtClean="0">
                <a:solidFill>
                  <a:srgbClr val="000000"/>
                </a:solidFill>
                <a:latin typeface="Times"/>
              </a:rPr>
              <a:t>, Cambridge.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58" y="285750"/>
            <a:ext cx="8786841" cy="1143000"/>
          </a:xfrm>
          <a:noFill/>
        </p:spPr>
        <p:txBody>
          <a:bodyPr/>
          <a:lstStyle/>
          <a:p>
            <a:r>
              <a:rPr lang="en-US" dirty="0" smtClean="0"/>
              <a:t>Radiation-Induced </a:t>
            </a:r>
            <a:r>
              <a:rPr lang="en-US" dirty="0" err="1" smtClean="0"/>
              <a:t>Hydrodyn</a:t>
            </a:r>
            <a:r>
              <a:rPr lang="en-US" dirty="0" smtClean="0"/>
              <a:t>. Forces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 smtClean="0"/>
          </a:p>
        </p:txBody>
      </p:sp>
      <p:pic>
        <p:nvPicPr>
          <p:cNvPr id="4986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3792538"/>
            <a:ext cx="7200900" cy="4937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498693" name="Line 5"/>
          <p:cNvSpPr>
            <a:spLocks noChangeShapeType="1"/>
          </p:cNvSpPr>
          <p:nvPr/>
        </p:nvSpPr>
        <p:spPr bwMode="auto">
          <a:xfrm>
            <a:off x="785813" y="5500688"/>
            <a:ext cx="75596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8694" name="Text Box 6"/>
          <p:cNvSpPr txBox="1">
            <a:spLocks noChangeArrowheads="1"/>
          </p:cNvSpPr>
          <p:nvPr/>
        </p:nvSpPr>
        <p:spPr bwMode="auto">
          <a:xfrm>
            <a:off x="1214438" y="4562475"/>
            <a:ext cx="4429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“hydrodynamic mass-damper-spring”</a:t>
            </a:r>
          </a:p>
        </p:txBody>
      </p:sp>
      <p:sp>
        <p:nvSpPr>
          <p:cNvPr id="498696" name="Rectangle 8"/>
          <p:cNvSpPr>
            <a:spLocks noChangeArrowheads="1"/>
          </p:cNvSpPr>
          <p:nvPr/>
        </p:nvSpPr>
        <p:spPr bwMode="auto">
          <a:xfrm>
            <a:off x="6877050" y="3784600"/>
            <a:ext cx="503238" cy="28733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4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8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98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98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986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9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9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9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9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3" grpId="0" animBg="1"/>
      <p:bldP spid="498694" grpId="0"/>
      <p:bldP spid="4986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1022350"/>
            <a:ext cx="4306888" cy="5314950"/>
          </a:xfrm>
        </p:spPr>
        <p:txBody>
          <a:bodyPr/>
          <a:lstStyle/>
          <a:p>
            <a:r>
              <a:rPr lang="en-US" sz="2000" smtClean="0">
                <a:solidFill>
                  <a:schemeClr val="accent2"/>
                </a:solidFill>
              </a:rPr>
              <a:t>Fluid Kinetic Energy</a:t>
            </a:r>
          </a:p>
          <a:p>
            <a:r>
              <a:rPr lang="en-US" sz="1800" smtClean="0"/>
              <a:t>The concept of fluid kinetic energy: </a:t>
            </a:r>
          </a:p>
          <a:p>
            <a:endParaRPr lang="en-US" sz="1800" smtClean="0"/>
          </a:p>
          <a:p>
            <a:endParaRPr lang="en-US" sz="1800" smtClean="0"/>
          </a:p>
          <a:p>
            <a:r>
              <a:rPr lang="en-US" sz="1800" smtClean="0"/>
              <a:t>can be used to derive the added mass terms.</a:t>
            </a:r>
            <a:br>
              <a:rPr lang="en-US" sz="1800" smtClean="0"/>
            </a:br>
            <a:r>
              <a:rPr lang="en-US" sz="1800" smtClean="0"/>
              <a:t> </a:t>
            </a:r>
          </a:p>
          <a:p>
            <a:r>
              <a:rPr lang="en-US" sz="1800" smtClean="0"/>
              <a:t>Any motion of the vessel will induce a motion in the otherwise stationary fluid. In order to allow the vessel to pass through the fluid, it must move aside and then close behind the vessel. </a:t>
            </a:r>
          </a:p>
          <a:p>
            <a:r>
              <a:rPr lang="en-US" sz="1800" smtClean="0"/>
              <a:t>Consequently, the fluid motion possesses kinetic energy that it would lack otherwise (</a:t>
            </a:r>
            <a:r>
              <a:rPr lang="en-US" sz="1800" b="1" smtClean="0"/>
              <a:t>Lamb 1932</a:t>
            </a:r>
            <a:r>
              <a:rPr lang="en-US" sz="1800" smtClean="0"/>
              <a:t>).</a:t>
            </a:r>
          </a:p>
        </p:txBody>
      </p:sp>
      <p:graphicFrame>
        <p:nvGraphicFramePr>
          <p:cNvPr id="479235" name="Object 2"/>
          <p:cNvGraphicFramePr>
            <a:graphicFrameLocks noChangeAspect="1"/>
          </p:cNvGraphicFramePr>
          <p:nvPr/>
        </p:nvGraphicFramePr>
        <p:xfrm>
          <a:off x="5132388" y="2857500"/>
          <a:ext cx="3908425" cy="3143250"/>
        </p:xfrm>
        <a:graphic>
          <a:graphicData uri="http://schemas.openxmlformats.org/presentationml/2006/ole">
            <p:oleObj spid="_x0000_s1026" name="CorelDRAW" r:id="rId3" imgW="4122360" imgH="3375360" progId="CorelDRAW.Graphic.12">
              <p:embed/>
            </p:oleObj>
          </a:graphicData>
        </a:graphic>
      </p:graphicFrame>
      <p:pic>
        <p:nvPicPr>
          <p:cNvPr id="4792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1425" y="1906588"/>
            <a:ext cx="1368425" cy="31273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642938" y="214313"/>
            <a:ext cx="7772400" cy="1143000"/>
          </a:xfrm>
          <a:noFill/>
        </p:spPr>
        <p:txBody>
          <a:bodyPr/>
          <a:lstStyle/>
          <a:p>
            <a:r>
              <a:rPr lang="en-US" smtClean="0"/>
              <a:t>Added Mass and Inertia</a:t>
            </a:r>
          </a:p>
        </p:txBody>
      </p:sp>
      <p:pic>
        <p:nvPicPr>
          <p:cNvPr id="4792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78425" y="1012825"/>
            <a:ext cx="3197225" cy="177323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5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9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9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9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9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60350"/>
            <a:ext cx="8572500" cy="1143000"/>
          </a:xfrm>
        </p:spPr>
        <p:txBody>
          <a:bodyPr/>
          <a:lstStyle/>
          <a:p>
            <a:pPr>
              <a:defRPr/>
            </a:pPr>
            <a:r>
              <a:rPr lang="en-US" sz="2600" dirty="0"/>
              <a:t>6 DOF </a:t>
            </a:r>
            <a:r>
              <a:rPr lang="en-US" sz="2600" dirty="0" smtClean="0"/>
              <a:t>Body-Fixed </a:t>
            </a:r>
            <a:r>
              <a:rPr lang="en-US" sz="2600" dirty="0"/>
              <a:t>R</a:t>
            </a:r>
            <a:r>
              <a:rPr lang="en-US" sz="2600" dirty="0" smtClean="0"/>
              <a:t>epresentation </a:t>
            </a:r>
            <a:r>
              <a:rPr lang="en-US" sz="2600" dirty="0"/>
              <a:t>for </a:t>
            </a:r>
            <a:r>
              <a:rPr lang="en-US" sz="2600" dirty="0" smtClean="0"/>
              <a:t>Added </a:t>
            </a:r>
            <a:r>
              <a:rPr lang="en-US" sz="2600" dirty="0"/>
              <a:t>M</a:t>
            </a:r>
            <a:r>
              <a:rPr lang="en-US" sz="2600" dirty="0" smtClean="0"/>
              <a:t>ass 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 smtClean="0"/>
              <a:t>(Includes </a:t>
            </a:r>
            <a:r>
              <a:rPr lang="en-US" sz="2600" dirty="0" err="1" smtClean="0">
                <a:solidFill>
                  <a:schemeClr val="accent5">
                    <a:lumMod val="50000"/>
                  </a:schemeClr>
                </a:solidFill>
              </a:rPr>
              <a:t>Coriolis</a:t>
            </a:r>
            <a:r>
              <a:rPr lang="en-US" sz="2600" dirty="0" smtClean="0">
                <a:solidFill>
                  <a:schemeClr val="accent5">
                    <a:lumMod val="50000"/>
                  </a:schemeClr>
                </a:solidFill>
              </a:rPr>
              <a:t>/Centripetal Terms </a:t>
            </a:r>
            <a:r>
              <a:rPr lang="en-US" sz="2600" dirty="0"/>
              <a:t>due to A</a:t>
            </a:r>
            <a:r>
              <a:rPr lang="en-US" sz="2600" dirty="0" smtClean="0"/>
              <a:t>dded Mass</a:t>
            </a:r>
            <a:r>
              <a:rPr lang="en-US" sz="2600" dirty="0"/>
              <a:t>)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843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179513"/>
            <a:ext cx="3895725" cy="4964112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pic>
        <p:nvPicPr>
          <p:cNvPr id="13316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580063" y="2205038"/>
            <a:ext cx="3240087" cy="962025"/>
          </a:xfrm>
          <a:solidFill>
            <a:srgbClr val="CCFFCC"/>
          </a:solidFill>
        </p:spPr>
      </p:pic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435600" y="1204913"/>
            <a:ext cx="301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Kirchhoff's Equations (1869)</a:t>
            </a:r>
          </a:p>
        </p:txBody>
      </p:sp>
      <p:pic>
        <p:nvPicPr>
          <p:cNvPr id="48435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0063" y="1700213"/>
            <a:ext cx="1368425" cy="31273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pic>
        <p:nvPicPr>
          <p:cNvPr id="48436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0063" y="3284538"/>
            <a:ext cx="3240087" cy="24272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</p:pic>
      <p:sp>
        <p:nvSpPr>
          <p:cNvPr id="484361" name="Rectangle 9"/>
          <p:cNvSpPr>
            <a:spLocks noChangeArrowheads="1"/>
          </p:cNvSpPr>
          <p:nvPr/>
        </p:nvSpPr>
        <p:spPr bwMode="auto">
          <a:xfrm>
            <a:off x="6372225" y="3357563"/>
            <a:ext cx="936625" cy="10795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4362" name="Rectangle 10"/>
          <p:cNvSpPr>
            <a:spLocks noChangeArrowheads="1"/>
          </p:cNvSpPr>
          <p:nvPr/>
        </p:nvSpPr>
        <p:spPr bwMode="auto">
          <a:xfrm>
            <a:off x="6372225" y="4508500"/>
            <a:ext cx="2016125" cy="11525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4364" name="Text Box 12"/>
          <p:cNvSpPr txBox="1">
            <a:spLocks noChangeArrowheads="1"/>
          </p:cNvSpPr>
          <p:nvPr/>
        </p:nvSpPr>
        <p:spPr bwMode="auto">
          <a:xfrm>
            <a:off x="7092950" y="1557338"/>
            <a:ext cx="1689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kinetic energy due</a:t>
            </a:r>
          </a:p>
          <a:p>
            <a:r>
              <a:rPr lang="en-US" sz="1600"/>
              <a:t>to the fluid</a:t>
            </a:r>
          </a:p>
        </p:txBody>
      </p:sp>
      <p:sp>
        <p:nvSpPr>
          <p:cNvPr id="484365" name="Rectangle 13"/>
          <p:cNvSpPr>
            <a:spLocks noChangeArrowheads="1"/>
          </p:cNvSpPr>
          <p:nvPr/>
        </p:nvSpPr>
        <p:spPr bwMode="auto">
          <a:xfrm>
            <a:off x="5651500" y="3284538"/>
            <a:ext cx="576263" cy="23764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4366" name="Rectangle 14"/>
          <p:cNvSpPr>
            <a:spLocks noChangeArrowheads="1"/>
          </p:cNvSpPr>
          <p:nvPr/>
        </p:nvSpPr>
        <p:spPr bwMode="auto">
          <a:xfrm>
            <a:off x="5738813" y="5661025"/>
            <a:ext cx="488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accent2"/>
                </a:solidFill>
              </a:rPr>
              <a:t>M</a:t>
            </a:r>
            <a:r>
              <a:rPr lang="en-US" b="1" i="1" baseline="-25000">
                <a:solidFill>
                  <a:schemeClr val="accent2"/>
                </a:solidFill>
              </a:rPr>
              <a:t>A</a:t>
            </a:r>
            <a:endParaRPr lang="en-US" i="1" baseline="-25000">
              <a:solidFill>
                <a:schemeClr val="accent2"/>
              </a:solidFill>
              <a:latin typeface="Symbol" pitchFamily="18" charset="2"/>
            </a:endParaRPr>
          </a:p>
        </p:txBody>
      </p:sp>
      <p:sp>
        <p:nvSpPr>
          <p:cNvPr id="484367" name="Rectangle 15"/>
          <p:cNvSpPr>
            <a:spLocks noChangeArrowheads="1"/>
          </p:cNvSpPr>
          <p:nvPr/>
        </p:nvSpPr>
        <p:spPr bwMode="auto">
          <a:xfrm>
            <a:off x="6459538" y="5657850"/>
            <a:ext cx="7667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C</a:t>
            </a:r>
            <a:r>
              <a:rPr lang="en-US" b="1" i="1" baseline="-25000">
                <a:solidFill>
                  <a:srgbClr val="FF0000"/>
                </a:solidFill>
              </a:rPr>
              <a:t>A</a:t>
            </a:r>
            <a:r>
              <a:rPr lang="en-US" b="1" i="1">
                <a:solidFill>
                  <a:srgbClr val="FF0000"/>
                </a:solidFill>
              </a:rPr>
              <a:t>(</a:t>
            </a:r>
            <a:r>
              <a:rPr lang="en-US" b="1" i="1">
                <a:solidFill>
                  <a:srgbClr val="FF0000"/>
                </a:solidFill>
                <a:latin typeface="Symbol" pitchFamily="18" charset="2"/>
              </a:rPr>
              <a:t>n</a:t>
            </a:r>
            <a:r>
              <a:rPr lang="en-US" b="1" i="1">
                <a:solidFill>
                  <a:srgbClr val="FF0000"/>
                </a:solidFill>
              </a:rPr>
              <a:t>) </a:t>
            </a:r>
            <a:endParaRPr lang="en-US" b="1" i="1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484369" name="Rectangle 17"/>
          <p:cNvSpPr>
            <a:spLocks noChangeArrowheads="1"/>
          </p:cNvSpPr>
          <p:nvPr/>
        </p:nvSpPr>
        <p:spPr bwMode="auto">
          <a:xfrm>
            <a:off x="5707063" y="1798638"/>
            <a:ext cx="130175" cy="18256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6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8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8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8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8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8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8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61" grpId="0" animBg="1"/>
      <p:bldP spid="484362" grpId="0" animBg="1"/>
      <p:bldP spid="484364" grpId="0"/>
      <p:bldP spid="484365" grpId="0" animBg="1"/>
      <p:bldP spid="484366" grpId="0"/>
      <p:bldP spid="484367" grpId="0"/>
      <p:bldP spid="4843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313" y="1071563"/>
            <a:ext cx="7916862" cy="4752975"/>
          </a:xfrm>
        </p:spPr>
        <p:txBody>
          <a:bodyPr/>
          <a:lstStyle/>
          <a:p>
            <a:r>
              <a:rPr lang="en-US" sz="2000" dirty="0" smtClean="0"/>
              <a:t>In addition to potential damping we have to include other </a:t>
            </a:r>
            <a:r>
              <a:rPr lang="en-US" sz="2000" u="sng" dirty="0" smtClean="0"/>
              <a:t>dissipative viscous terms</a:t>
            </a:r>
            <a:r>
              <a:rPr lang="en-US" sz="2000" dirty="0" smtClean="0"/>
              <a:t> like </a:t>
            </a:r>
            <a:r>
              <a:rPr lang="en-US" sz="2000" i="1" dirty="0" smtClean="0"/>
              <a:t>skin friction, wave drift damping etc</a:t>
            </a:r>
            <a:r>
              <a:rPr lang="en-US" sz="2000" dirty="0" smtClean="0"/>
              <a:t>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 typeface="Wingdings" pitchFamily="2" charset="2"/>
              <a:buNone/>
            </a:pPr>
            <a:endParaRPr lang="en-US" sz="2000" dirty="0" smtClean="0"/>
          </a:p>
          <a:p>
            <a:r>
              <a:rPr lang="en-US" sz="2000" dirty="0" smtClean="0"/>
              <a:t>Total </a:t>
            </a:r>
            <a:r>
              <a:rPr lang="en-US" sz="2000" i="1" dirty="0" smtClean="0"/>
              <a:t>hydrodynamic</a:t>
            </a:r>
            <a:r>
              <a:rPr lang="en-US" sz="2000" dirty="0" smtClean="0"/>
              <a:t> </a:t>
            </a:r>
            <a:r>
              <a:rPr lang="en-US" sz="2000" i="1" dirty="0" smtClean="0"/>
              <a:t>damping matrix</a:t>
            </a:r>
            <a:r>
              <a:rPr lang="en-US" sz="2000" dirty="0" smtClean="0"/>
              <a:t>: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r>
              <a:rPr lang="en-US" sz="2000" dirty="0" smtClean="0"/>
              <a:t>The hydrodynamic forces and moments       can be now be written as the sum of                 :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Viscous Hydrodynamic Damping</a:t>
            </a:r>
          </a:p>
        </p:txBody>
      </p:sp>
      <p:pic>
        <p:nvPicPr>
          <p:cNvPr id="5017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2062163"/>
            <a:ext cx="7296150" cy="9382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pic>
        <p:nvPicPr>
          <p:cNvPr id="5017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8388" y="3673475"/>
            <a:ext cx="4321175" cy="32702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pic>
        <p:nvPicPr>
          <p:cNvPr id="50176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0" y="4149725"/>
            <a:ext cx="258763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6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5" y="4398963"/>
            <a:ext cx="1008063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6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46313" y="5072063"/>
            <a:ext cx="5111750" cy="4000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6805613" y="5013325"/>
            <a:ext cx="719137" cy="50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7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0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01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0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01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0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50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0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539875"/>
            <a:ext cx="6335712" cy="38893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15363" cy="1139825"/>
          </a:xfrm>
        </p:spPr>
        <p:txBody>
          <a:bodyPr/>
          <a:lstStyle/>
          <a:p>
            <a:r>
              <a:rPr lang="en-US" dirty="0" smtClean="0"/>
              <a:t>Equations of Motion</a:t>
            </a:r>
          </a:p>
        </p:txBody>
      </p:sp>
      <p:sp>
        <p:nvSpPr>
          <p:cNvPr id="499723" name="Oval 11"/>
          <p:cNvSpPr>
            <a:spLocks noChangeArrowheads="1"/>
          </p:cNvSpPr>
          <p:nvPr/>
        </p:nvSpPr>
        <p:spPr bwMode="auto">
          <a:xfrm>
            <a:off x="1068388" y="1568450"/>
            <a:ext cx="288925" cy="360363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9972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2213" y="4692650"/>
            <a:ext cx="1657350" cy="3079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</p:pic>
      <p:pic>
        <p:nvPicPr>
          <p:cNvPr id="499726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7450" y="5130800"/>
            <a:ext cx="2305050" cy="29845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</p:pic>
      <p:sp>
        <p:nvSpPr>
          <p:cNvPr id="15367" name="Text Box 16"/>
          <p:cNvSpPr txBox="1">
            <a:spLocks noChangeArrowheads="1"/>
          </p:cNvSpPr>
          <p:nvPr/>
        </p:nvSpPr>
        <p:spPr bwMode="auto">
          <a:xfrm>
            <a:off x="500063" y="990600"/>
            <a:ext cx="574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resulting model is (frequency-independent coefficients):</a:t>
            </a:r>
          </a:p>
        </p:txBody>
      </p:sp>
      <p:pic>
        <p:nvPicPr>
          <p:cNvPr id="499729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3" y="2535238"/>
            <a:ext cx="4967287" cy="3465512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pic>
        <p:nvPicPr>
          <p:cNvPr id="4997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75" y="2286000"/>
            <a:ext cx="3708400" cy="1589088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/>
            <a:tailEnd/>
          </a:ln>
        </p:spPr>
      </p:pic>
      <p:sp>
        <p:nvSpPr>
          <p:cNvPr id="499724" name="Line 12"/>
          <p:cNvSpPr>
            <a:spLocks noChangeShapeType="1"/>
          </p:cNvSpPr>
          <p:nvPr/>
        </p:nvSpPr>
        <p:spPr bwMode="auto">
          <a:xfrm flipH="1" flipV="1">
            <a:off x="1357313" y="1922463"/>
            <a:ext cx="3960812" cy="863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9718" name="Text Box 6"/>
          <p:cNvSpPr txBox="1">
            <a:spLocks noChangeArrowheads="1"/>
          </p:cNvSpPr>
          <p:nvPr/>
        </p:nvSpPr>
        <p:spPr bwMode="auto">
          <a:xfrm>
            <a:off x="5072063" y="3949700"/>
            <a:ext cx="3752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System inertia matrix including added mass</a:t>
            </a:r>
          </a:p>
        </p:txBody>
      </p:sp>
      <p:sp>
        <p:nvSpPr>
          <p:cNvPr id="499731" name="Rectangle 19"/>
          <p:cNvSpPr>
            <a:spLocks noChangeArrowheads="1"/>
          </p:cNvSpPr>
          <p:nvPr/>
        </p:nvSpPr>
        <p:spPr bwMode="auto">
          <a:xfrm>
            <a:off x="3000375" y="4497388"/>
            <a:ext cx="1727200" cy="503237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Times New Roman" pitchFamily="18" charset="0"/>
              </a:rPr>
              <a:t>Linear mass-damper-spring</a:t>
            </a:r>
          </a:p>
          <a:p>
            <a:pPr algn="ctr"/>
            <a:r>
              <a:rPr lang="en-US" sz="1200">
                <a:latin typeface="Times New Roman" pitchFamily="18" charset="0"/>
              </a:rPr>
              <a:t>(frequency-independent)</a:t>
            </a:r>
          </a:p>
        </p:txBody>
      </p:sp>
      <p:sp>
        <p:nvSpPr>
          <p:cNvPr id="499733" name="Rectangle 21"/>
          <p:cNvSpPr>
            <a:spLocks noChangeArrowheads="1"/>
          </p:cNvSpPr>
          <p:nvPr/>
        </p:nvSpPr>
        <p:spPr bwMode="auto">
          <a:xfrm>
            <a:off x="642938" y="2571750"/>
            <a:ext cx="935037" cy="185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  <a:noFill/>
        </p:spPr>
        <p:txBody>
          <a:bodyPr/>
          <a:lstStyle/>
          <a:p>
            <a:fld id="{32CF5C1C-F6BE-4906-8D4B-C3627617FF6A}" type="datetime1">
              <a:rPr lang="en-GB" smtClean="0"/>
              <a:pPr/>
              <a:t>03/09/2007</a:t>
            </a:fld>
            <a:endParaRPr lang="en-AU" altLang="en-US" dirty="0" smtClean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213" y="6248400"/>
            <a:ext cx="3600450" cy="457200"/>
          </a:xfrm>
          <a:noFill/>
        </p:spPr>
        <p:txBody>
          <a:bodyPr/>
          <a:lstStyle/>
          <a:p>
            <a:r>
              <a:rPr lang="en-AU" altLang="en-US" dirty="0" smtClean="0"/>
              <a:t>One-day Tutorial, CAMS'07, </a:t>
            </a:r>
            <a:r>
              <a:rPr lang="en-AU" altLang="en-US" dirty="0" err="1" smtClean="0"/>
              <a:t>Bol</a:t>
            </a:r>
            <a:r>
              <a:rPr lang="en-AU" altLang="en-US" dirty="0" smtClean="0"/>
              <a:t>, Croatia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noFill/>
        </p:spPr>
        <p:txBody>
          <a:bodyPr/>
          <a:lstStyle/>
          <a:p>
            <a:fld id="{835198C5-8B2C-4537-A981-73C533ACAB65}" type="slidenum">
              <a:rPr lang="en-AU" altLang="en-US" smtClean="0"/>
              <a:pPr/>
              <a:t>8</a:t>
            </a:fld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9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9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9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9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9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9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23" grpId="0" animBg="1"/>
      <p:bldP spid="499724" grpId="0" animBg="1"/>
      <p:bldP spid="499718" grpId="0"/>
      <p:bldP spid="499731" grpId="0" animBg="1"/>
      <p:bldP spid="4997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43000"/>
            <a:ext cx="7772400" cy="7858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AU" sz="2100" dirty="0" smtClean="0"/>
              <a:t>In </a:t>
            </a:r>
            <a:r>
              <a:rPr lang="en-AU" sz="2100" u="sng" dirty="0" smtClean="0"/>
              <a:t>classical manoeuvring theory</a:t>
            </a:r>
            <a:r>
              <a:rPr lang="en-AU" sz="2100" dirty="0" smtClean="0"/>
              <a:t>, the forces are modelled at a general non-linear function:</a:t>
            </a:r>
          </a:p>
          <a:p>
            <a:pPr eaLnBrk="1" hangingPunct="1">
              <a:buFont typeface="Wingdings" pitchFamily="2" charset="2"/>
              <a:buNone/>
            </a:pPr>
            <a:endParaRPr lang="en-AU" sz="2100" dirty="0" smtClean="0"/>
          </a:p>
        </p:txBody>
      </p:sp>
      <p:sp>
        <p:nvSpPr>
          <p:cNvPr id="9224" name="Rectangle 5"/>
          <p:cNvSpPr>
            <a:spLocks noChangeArrowheads="1"/>
          </p:cNvSpPr>
          <p:nvPr/>
        </p:nvSpPr>
        <p:spPr bwMode="auto">
          <a:xfrm>
            <a:off x="642938" y="2571750"/>
            <a:ext cx="8001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AU" sz="2100" dirty="0">
                <a:latin typeface="+mn-lt"/>
              </a:rPr>
              <a:t>A particular affine parameterization is then used, and the coefficients are estimated linear regression from the data.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endParaRPr lang="en-AU" sz="2100" dirty="0"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AU" sz="2100" dirty="0">
                <a:latin typeface="+mn-lt"/>
              </a:rPr>
              <a:t>The disadvantage of this model representation to a energy-based (</a:t>
            </a:r>
            <a:r>
              <a:rPr lang="en-AU" sz="2100" dirty="0" err="1">
                <a:latin typeface="+mn-lt"/>
              </a:rPr>
              <a:t>Lagrangian</a:t>
            </a:r>
            <a:r>
              <a:rPr lang="en-AU" sz="2100" dirty="0">
                <a:latin typeface="+mn-lt"/>
              </a:rPr>
              <a:t>) approach is that model reduction, symmetry/skew-symmetry properties, positive matrices, etc.  are difficult to exploit in simulation and control design.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AU" sz="2100" dirty="0">
                <a:latin typeface="+mn-lt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AU" sz="2100" dirty="0">
                <a:latin typeface="+mn-lt"/>
              </a:rPr>
              <a:t>This model can, however, be related to the </a:t>
            </a:r>
            <a:r>
              <a:rPr lang="en-AU" sz="2100" u="sng" dirty="0" err="1">
                <a:latin typeface="+mn-lt"/>
              </a:rPr>
              <a:t>Lagrangian</a:t>
            </a:r>
            <a:r>
              <a:rPr lang="en-AU" sz="2100" u="sng" dirty="0">
                <a:latin typeface="+mn-lt"/>
              </a:rPr>
              <a:t> model</a:t>
            </a:r>
            <a:r>
              <a:rPr lang="en-AU" sz="2100" dirty="0">
                <a:latin typeface="+mn-lt"/>
              </a:rPr>
              <a:t>: as shown by Ross et al. 2007: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endParaRPr lang="en-AU" sz="2100" dirty="0"/>
          </a:p>
        </p:txBody>
      </p:sp>
      <p:sp>
        <p:nvSpPr>
          <p:cNvPr id="20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B043D23-8C82-4E96-BCF3-9D251512DCDF}" type="datetime1">
              <a:rPr lang="en-GB" smtClean="0"/>
              <a:pPr/>
              <a:t>03/09/2007</a:t>
            </a:fld>
            <a:endParaRPr lang="en-AU" altLang="en-US" smtClean="0"/>
          </a:p>
        </p:txBody>
      </p:sp>
      <p:sp>
        <p:nvSpPr>
          <p:cNvPr id="20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AU" altLang="en-US" smtClean="0"/>
              <a:t>One-day Tutorial, CAMS'07, Bol, Croatia</a:t>
            </a:r>
          </a:p>
        </p:txBody>
      </p:sp>
      <p:sp>
        <p:nvSpPr>
          <p:cNvPr id="20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E9FA7F-3693-4295-8B2D-AC8A238D2908}" type="slidenum">
              <a:rPr lang="en-AU" altLang="en-US" smtClean="0"/>
              <a:pPr/>
              <a:t>9</a:t>
            </a:fld>
            <a:endParaRPr lang="en-AU" altLang="en-US" smtClean="0"/>
          </a:p>
        </p:txBody>
      </p:sp>
      <p:sp>
        <p:nvSpPr>
          <p:cNvPr id="20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58204" cy="793733"/>
          </a:xfrm>
        </p:spPr>
        <p:txBody>
          <a:bodyPr/>
          <a:lstStyle/>
          <a:p>
            <a:pPr eaLnBrk="1" hangingPunct="1"/>
            <a:r>
              <a:rPr lang="en-AU" dirty="0" smtClean="0"/>
              <a:t>Manoeuvring Hydrodynamics</a:t>
            </a:r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1500188" y="5632450"/>
          <a:ext cx="3721100" cy="368300"/>
        </p:xfrm>
        <a:graphic>
          <a:graphicData uri="http://schemas.openxmlformats.org/presentationml/2006/ole">
            <p:oleObj spid="_x0000_s2050" name="Equation" r:id="rId4" imgW="1904760" imgH="203040" progId="Equation.3">
              <p:embed/>
            </p:oleObj>
          </a:graphicData>
        </a:graphic>
      </p:graphicFrame>
      <p:graphicFrame>
        <p:nvGraphicFramePr>
          <p:cNvPr id="2051" name="Object 11"/>
          <p:cNvGraphicFramePr>
            <a:graphicFrameLocks noChangeAspect="1"/>
          </p:cNvGraphicFramePr>
          <p:nvPr/>
        </p:nvGraphicFramePr>
        <p:xfrm>
          <a:off x="1570038" y="2000250"/>
          <a:ext cx="2206625" cy="368300"/>
        </p:xfrm>
        <a:graphic>
          <a:graphicData uri="http://schemas.openxmlformats.org/presentationml/2006/ole">
            <p:oleObj spid="_x0000_s2051" name="Equation" r:id="rId5" imgW="1130040" imgH="203040" progId="Equation.3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3463</TotalTime>
  <Words>1592</Words>
  <Application>Microsoft Office PowerPoint</Application>
  <PresentationFormat>On-screen Show (4:3)</PresentationFormat>
  <Paragraphs>305</Paragraphs>
  <Slides>33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Garamond</vt:lpstr>
      <vt:lpstr>Tahoma</vt:lpstr>
      <vt:lpstr>Wingdings</vt:lpstr>
      <vt:lpstr>Times</vt:lpstr>
      <vt:lpstr>Symbol</vt:lpstr>
      <vt:lpstr>Times New Roman</vt:lpstr>
      <vt:lpstr>Edge</vt:lpstr>
      <vt:lpstr>CorelDRAW</vt:lpstr>
      <vt:lpstr>Equation</vt:lpstr>
      <vt:lpstr>Document</vt:lpstr>
      <vt:lpstr>Manoeuvring Models  (Module 4)</vt:lpstr>
      <vt:lpstr>Slide 2</vt:lpstr>
      <vt:lpstr>Rigid-Body Equations of Motion </vt:lpstr>
      <vt:lpstr>Radiation-Induced Hydrodyn. Forces   </vt:lpstr>
      <vt:lpstr>Added Mass and Inertia</vt:lpstr>
      <vt:lpstr>6 DOF Body-Fixed Representation for Added Mass  (Includes Coriolis/Centripetal Terms due to Added Mass) </vt:lpstr>
      <vt:lpstr>Viscous Hydrodynamic Damping</vt:lpstr>
      <vt:lpstr>Equations of Motion</vt:lpstr>
      <vt:lpstr>Manoeuvring Hydrodynamics</vt:lpstr>
      <vt:lpstr>Parameterisations</vt:lpstr>
      <vt:lpstr>Parameterisations</vt:lpstr>
      <vt:lpstr>Parameterisations</vt:lpstr>
      <vt:lpstr>Taylor-Series Expansions</vt:lpstr>
      <vt:lpstr>Model of Abkowitz (1964) </vt:lpstr>
      <vt:lpstr>Model of Norrbin (1970)</vt:lpstr>
      <vt:lpstr>2nd-Order Modulus</vt:lpstr>
      <vt:lpstr>Measurement of Hydrodynamic Derivatives</vt:lpstr>
      <vt:lpstr>Experimental Methods</vt:lpstr>
      <vt:lpstr>Measurement of Hydrodynamic Derivatives</vt:lpstr>
      <vt:lpstr>Typical Tests</vt:lpstr>
      <vt:lpstr>Measurement of Hydrodynamic Derivatives</vt:lpstr>
      <vt:lpstr>A Novel 4 DOF Manoeuvring Model</vt:lpstr>
      <vt:lpstr>Added Mass and Coriollis</vt:lpstr>
      <vt:lpstr>Model of Ross et al. (2007)</vt:lpstr>
      <vt:lpstr>Manoeuvring Model</vt:lpstr>
      <vt:lpstr>Model Validation with PMM Data</vt:lpstr>
      <vt:lpstr>Fitting Using PMM Data @ 30kt</vt:lpstr>
      <vt:lpstr>Validation in Full Scale (Perez et al.,2007)</vt:lpstr>
      <vt:lpstr>Simplified Model</vt:lpstr>
      <vt:lpstr>Model Fitting (20-20 ZZ)</vt:lpstr>
      <vt:lpstr>Model Validation (10-10 ZZ)</vt:lpstr>
      <vt:lpstr>Effects of Currents</vt:lpstr>
      <vt:lpstr>References</vt:lpstr>
    </vt:vector>
  </TitlesOfParts>
  <Company>NTNU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CXVXCv</dc:title>
  <dc:creator> </dc:creator>
  <cp:lastModifiedBy>Thor I. Fossen</cp:lastModifiedBy>
  <cp:revision>72</cp:revision>
  <dcterms:created xsi:type="dcterms:W3CDTF">2007-05-14T06:42:38Z</dcterms:created>
  <dcterms:modified xsi:type="dcterms:W3CDTF">2007-09-03T11:04:18Z</dcterms:modified>
</cp:coreProperties>
</file>